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60" r:id="rId5"/>
    <p:sldId id="261" r:id="rId6"/>
    <p:sldId id="262" r:id="rId7"/>
    <p:sldId id="32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25" r:id="rId19"/>
    <p:sldId id="273" r:id="rId20"/>
    <p:sldId id="274" r:id="rId21"/>
    <p:sldId id="323" r:id="rId22"/>
    <p:sldId id="276" r:id="rId23"/>
    <p:sldId id="277" r:id="rId24"/>
    <p:sldId id="278" r:id="rId25"/>
    <p:sldId id="280" r:id="rId26"/>
    <p:sldId id="282" r:id="rId27"/>
    <p:sldId id="281" r:id="rId28"/>
    <p:sldId id="286" r:id="rId29"/>
    <p:sldId id="285" r:id="rId30"/>
    <p:sldId id="284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5" r:id="rId56"/>
    <p:sldId id="316" r:id="rId57"/>
    <p:sldId id="318" r:id="rId58"/>
    <p:sldId id="321" r:id="rId59"/>
    <p:sldId id="313" r:id="rId60"/>
    <p:sldId id="312" r:id="rId61"/>
    <p:sldId id="319" r:id="rId62"/>
    <p:sldId id="320" r:id="rId63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266"/>
    <a:srgbClr val="F7B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" autoAdjust="0"/>
    <p:restoredTop sz="97691" autoAdjust="0"/>
  </p:normalViewPr>
  <p:slideViewPr>
    <p:cSldViewPr>
      <p:cViewPr varScale="1">
        <p:scale>
          <a:sx n="112" d="100"/>
          <a:sy n="112" d="100"/>
        </p:scale>
        <p:origin x="100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088608798645725E-2"/>
          <c:y val="3.9835486115577794E-2"/>
          <c:w val="0.74674378285453658"/>
          <c:h val="0.8409323326771653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E266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70180896079772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565188663247943E-2"/>
                  <c:y val="-3.1250000000000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56518866324794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1595139.4</c:v>
                </c:pt>
                <c:pt idx="1">
                  <c:v>1751194.7</c:v>
                </c:pt>
                <c:pt idx="2">
                  <c:v>1939083.2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2376792442165295E-2"/>
                  <c:y val="-9.37499999999994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112287718518605E-2"/>
                  <c:y val="-3.1250000000000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65938677378926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158141.6</c:v>
                </c:pt>
                <c:pt idx="1">
                  <c:v>252130.1</c:v>
                </c:pt>
                <c:pt idx="2">
                  <c:v>280359.59999999998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gapDepth val="88"/>
        <c:shape val="cylinder"/>
        <c:axId val="135481624"/>
        <c:axId val="135483584"/>
        <c:axId val="0"/>
      </c:bar3DChart>
      <c:catAx>
        <c:axId val="135481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5483584"/>
        <c:crosses val="autoZero"/>
        <c:auto val="1"/>
        <c:lblAlgn val="ctr"/>
        <c:lblOffset val="100"/>
        <c:noMultiLvlLbl val="0"/>
      </c:catAx>
      <c:valAx>
        <c:axId val="13548358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35481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779805167846862"/>
          <c:y val="0.34139000984251966"/>
          <c:w val="0.19291935398990759"/>
          <c:h val="0.40784498031496064"/>
        </c:manualLayout>
      </c:layout>
      <c:overlay val="0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effectLst>
      <a:glow>
        <a:schemeClr val="accent1"/>
      </a:glow>
    </a:effectLst>
    <a:scene3d>
      <a:camera prst="orthographicFront"/>
      <a:lightRig rig="threePt" dir="t"/>
    </a:scene3d>
    <a:sp3d>
      <a:bevelT w="12700"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471044280104143E-2"/>
          <c:y val="3.0575836903189355E-2"/>
          <c:w val="0.8479627867435019"/>
          <c:h val="0.87432508454499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w="114300" h="114300"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Налоги на имущество</c:v>
                </c:pt>
                <c:pt idx="3">
                  <c:v>Доходы от использования имущества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921105.3</c:v>
                </c:pt>
                <c:pt idx="1">
                  <c:v>522006.4</c:v>
                </c:pt>
                <c:pt idx="2">
                  <c:v>227859.8</c:v>
                </c:pt>
                <c:pt idx="3">
                  <c:v>150454.79999999999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2023год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h="114300"/>
            </a:sp3d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Налоги на имущество</c:v>
                </c:pt>
                <c:pt idx="3">
                  <c:v>Доходы от использования имущества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.0">
                  <c:v>1049160.3999999999</c:v>
                </c:pt>
                <c:pt idx="1">
                  <c:v>538808.9</c:v>
                </c:pt>
                <c:pt idx="2">
                  <c:v>274102.8</c:v>
                </c:pt>
                <c:pt idx="3">
                  <c:v>169930.8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1"/>
        <c:axId val="338383680"/>
        <c:axId val="338389560"/>
      </c:barChart>
      <c:catAx>
        <c:axId val="338383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38389560"/>
        <c:crosses val="autoZero"/>
        <c:auto val="1"/>
        <c:lblAlgn val="ctr"/>
        <c:lblOffset val="100"/>
        <c:noMultiLvlLbl val="0"/>
      </c:catAx>
      <c:valAx>
        <c:axId val="33838956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338383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170299918366557"/>
          <c:y val="0.42012082671926881"/>
          <c:w val="0.10909512469628978"/>
          <c:h val="0.18778619705605248"/>
        </c:manualLayout>
      </c:layout>
      <c:overlay val="0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4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</c:spPr>
          <c:explosion val="14"/>
          <c:dPt>
            <c:idx val="0"/>
            <c:bubble3D val="0"/>
            <c:spPr>
              <a:solidFill>
                <a:srgbClr val="92D05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444500" dist="355600" dir="1800000" sx="46000" sy="46000" algn="ctr" rotWithShape="0">
                  <a:srgbClr val="000000">
                    <a:alpha val="71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bevelT w="152400" h="152400"/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90500" h="190500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0.19192716535433071"/>
                  <c:y val="-0.16753272637795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5550360892388451"/>
                  <c:y val="8.70792322834645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 доходы</c:v>
                </c:pt>
                <c:pt idx="1">
                  <c:v>Неналоговые доходы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0.874</c:v>
                </c:pt>
                <c:pt idx="1">
                  <c:v>0.126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3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27000" h="127000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00E266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27000" h="127000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27000" h="127000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27000" h="127000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4.6294677757517257E-2"/>
                  <c:y val="-0.229710815417808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944089800419726E-2"/>
                  <c:y val="-1.92569517379764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2944443481814968E-2"/>
                  <c:y val="-6.7643757612769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1462956715308902E-3"/>
                  <c:y val="-5.9800717403923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6491210456738239E-2"/>
                  <c:y val="-1.4522563997597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УФНС Росии по РА</c:v>
                </c:pt>
                <c:pt idx="1">
                  <c:v>Комитет по управлению имуществом МО «Город Майкоп»</c:v>
                </c:pt>
                <c:pt idx="2">
                  <c:v>Администрация МО «Город Майкоп»</c:v>
                </c:pt>
                <c:pt idx="3">
                  <c:v>другие администраторы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0.874</c:v>
                </c:pt>
                <c:pt idx="1">
                  <c:v>7.9000000000000001E-2</c:v>
                </c:pt>
                <c:pt idx="2">
                  <c:v>3.5000000000000003E-2</c:v>
                </c:pt>
                <c:pt idx="3">
                  <c:v>1.2E-2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1437959492778069"/>
          <c:y val="0.10996362648019085"/>
          <c:w val="0.27591200366116303"/>
          <c:h val="0.78370842127515372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c:rich>
      </c:tx>
      <c:layout>
        <c:manualLayout>
          <c:xMode val="edge"/>
          <c:yMode val="edge"/>
          <c:x val="0.2646914949351013"/>
          <c:y val="1.123836121685789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0130489618372086"/>
          <c:y val="9.4725673108734504E-2"/>
          <c:w val="0.3554823854309016"/>
          <c:h val="0.6949717460271784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8"/>
          <c:dPt>
            <c:idx val="1"/>
            <c:bubble3D val="0"/>
          </c:dPt>
          <c:dLbls>
            <c:dLbl>
              <c:idx val="0"/>
              <c:layout>
                <c:manualLayout>
                  <c:x val="-6.4411008605475134E-2"/>
                  <c:y val="-0.1763105904738610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993207678894352E-2"/>
                  <c:y val="8.510636942350524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в рамках муниципальных и ведомственных программ - 6 849 509,4 тыс. руб.  (94,4 %)</c:v>
                </c:pt>
                <c:pt idx="1">
                  <c:v>Расходы вне муниципальных программ - 406 126,7 тыс. руб. (5,6 %)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"-"??\ _₽_-;_-@_-</c:formatCode>
                <c:ptCount val="2"/>
                <c:pt idx="0">
                  <c:v>6849509.4000000004</c:v>
                </c:pt>
                <c:pt idx="1">
                  <c:v>406126.7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egendEntry>
        <c:idx val="0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79280175804311526"/>
          <c:w val="0.9123530188901835"/>
          <c:h val="0.2056768631999197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B02D71-B672-44AA-968B-B52BD4206E9B}" type="doc">
      <dgm:prSet loTypeId="urn:microsoft.com/office/officeart/2005/8/layout/hierarchy3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EDD99F-F25E-496B-8CD1-E5F961B14F25}">
      <dgm:prSet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rtl="0"/>
          <a:r>
            <a:rPr lang="ru-RU" b="0" i="1" dirty="0" smtClean="0">
              <a:latin typeface="Times New Roman" pitchFamily="18" charset="0"/>
              <a:cs typeface="Times New Roman" pitchFamily="18" charset="0"/>
            </a:rPr>
            <a:t>Количество работников органов местного самоуправления составляет </a:t>
          </a:r>
          <a:r>
            <a:rPr lang="ru-RU" b="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345,5 </a:t>
          </a:r>
          <a:r>
            <a:rPr lang="ru-RU" b="0" i="1" dirty="0" smtClean="0">
              <a:latin typeface="Times New Roman" pitchFamily="18" charset="0"/>
              <a:cs typeface="Times New Roman" pitchFamily="18" charset="0"/>
            </a:rPr>
            <a:t>человек, из них 11 человек осуществляют переданные республиканские полномочия и финансируются за счет средств, поступающих из республиканского бюджета РА</a:t>
          </a:r>
          <a:endParaRPr lang="ru-RU" b="0" i="1" dirty="0">
            <a:latin typeface="Times New Roman" pitchFamily="18" charset="0"/>
            <a:cs typeface="Times New Roman" pitchFamily="18" charset="0"/>
          </a:endParaRPr>
        </a:p>
      </dgm:t>
    </dgm:pt>
    <dgm:pt modelId="{9238154B-6688-4E6E-AC4A-517A2020C2CB}" type="parTrans" cxnId="{C2B6E0B6-98E6-4684-A408-E00F273B243B}">
      <dgm:prSet/>
      <dgm:spPr/>
      <dgm:t>
        <a:bodyPr/>
        <a:lstStyle/>
        <a:p>
          <a:endParaRPr lang="ru-RU"/>
        </a:p>
      </dgm:t>
    </dgm:pt>
    <dgm:pt modelId="{045DDF70-83D6-4B8D-8C08-A45926DA3801}" type="sibTrans" cxnId="{C2B6E0B6-98E6-4684-A408-E00F273B243B}">
      <dgm:prSet/>
      <dgm:spPr/>
      <dgm:t>
        <a:bodyPr/>
        <a:lstStyle/>
        <a:p>
          <a:endParaRPr lang="ru-RU"/>
        </a:p>
      </dgm:t>
    </dgm:pt>
    <dgm:pt modelId="{A08E4800-6B01-4893-97D7-0819DBD36E91}" type="pres">
      <dgm:prSet presAssocID="{F0B02D71-B672-44AA-968B-B52BD4206E9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F9A2154-8ECD-4D45-9561-DE3D75119D82}" type="pres">
      <dgm:prSet presAssocID="{7BEDD99F-F25E-496B-8CD1-E5F961B14F25}" presName="root" presStyleCnt="0"/>
      <dgm:spPr/>
    </dgm:pt>
    <dgm:pt modelId="{1D7FDE4C-D57D-4C33-9E84-C176399A8224}" type="pres">
      <dgm:prSet presAssocID="{7BEDD99F-F25E-496B-8CD1-E5F961B14F25}" presName="rootComposite" presStyleCnt="0"/>
      <dgm:spPr/>
    </dgm:pt>
    <dgm:pt modelId="{7EF54C5E-08B2-4EB5-8C9D-8B3A6CF5D91C}" type="pres">
      <dgm:prSet presAssocID="{7BEDD99F-F25E-496B-8CD1-E5F961B14F25}" presName="rootText" presStyleLbl="node1" presStyleIdx="0" presStyleCnt="1" custScaleY="76296" custLinFactX="-8619" custLinFactNeighborX="-100000" custLinFactNeighborY="46028"/>
      <dgm:spPr/>
      <dgm:t>
        <a:bodyPr/>
        <a:lstStyle/>
        <a:p>
          <a:endParaRPr lang="ru-RU"/>
        </a:p>
      </dgm:t>
    </dgm:pt>
    <dgm:pt modelId="{98EEE1EF-9BD8-4601-9634-0A2FE0640BA2}" type="pres">
      <dgm:prSet presAssocID="{7BEDD99F-F25E-496B-8CD1-E5F961B14F25}" presName="rootConnector" presStyleLbl="node1" presStyleIdx="0" presStyleCnt="1"/>
      <dgm:spPr/>
      <dgm:t>
        <a:bodyPr/>
        <a:lstStyle/>
        <a:p>
          <a:endParaRPr lang="ru-RU"/>
        </a:p>
      </dgm:t>
    </dgm:pt>
    <dgm:pt modelId="{A1500C36-A6E1-4450-9948-CBFA6E5FF70C}" type="pres">
      <dgm:prSet presAssocID="{7BEDD99F-F25E-496B-8CD1-E5F961B14F25}" presName="childShape" presStyleCnt="0"/>
      <dgm:spPr/>
    </dgm:pt>
  </dgm:ptLst>
  <dgm:cxnLst>
    <dgm:cxn modelId="{0B2E46A5-7576-4C7D-8295-330FD208FC78}" type="presOf" srcId="{7BEDD99F-F25E-496B-8CD1-E5F961B14F25}" destId="{98EEE1EF-9BD8-4601-9634-0A2FE0640BA2}" srcOrd="1" destOrd="0" presId="urn:microsoft.com/office/officeart/2005/8/layout/hierarchy3"/>
    <dgm:cxn modelId="{EBEE2B6C-446A-4BB4-AF0C-3B6F9FD3A0B9}" type="presOf" srcId="{7BEDD99F-F25E-496B-8CD1-E5F961B14F25}" destId="{7EF54C5E-08B2-4EB5-8C9D-8B3A6CF5D91C}" srcOrd="0" destOrd="0" presId="urn:microsoft.com/office/officeart/2005/8/layout/hierarchy3"/>
    <dgm:cxn modelId="{C2B6E0B6-98E6-4684-A408-E00F273B243B}" srcId="{F0B02D71-B672-44AA-968B-B52BD4206E9B}" destId="{7BEDD99F-F25E-496B-8CD1-E5F961B14F25}" srcOrd="0" destOrd="0" parTransId="{9238154B-6688-4E6E-AC4A-517A2020C2CB}" sibTransId="{045DDF70-83D6-4B8D-8C08-A45926DA3801}"/>
    <dgm:cxn modelId="{01BB16B4-052B-4D27-BC78-C040CCD43983}" type="presOf" srcId="{F0B02D71-B672-44AA-968B-B52BD4206E9B}" destId="{A08E4800-6B01-4893-97D7-0819DBD36E91}" srcOrd="0" destOrd="0" presId="urn:microsoft.com/office/officeart/2005/8/layout/hierarchy3"/>
    <dgm:cxn modelId="{144380BB-DDA9-4522-889C-F41AA5D6F906}" type="presParOf" srcId="{A08E4800-6B01-4893-97D7-0819DBD36E91}" destId="{4F9A2154-8ECD-4D45-9561-DE3D75119D82}" srcOrd="0" destOrd="0" presId="urn:microsoft.com/office/officeart/2005/8/layout/hierarchy3"/>
    <dgm:cxn modelId="{32139239-0A60-48F5-830E-A27C6A4AD380}" type="presParOf" srcId="{4F9A2154-8ECD-4D45-9561-DE3D75119D82}" destId="{1D7FDE4C-D57D-4C33-9E84-C176399A8224}" srcOrd="0" destOrd="0" presId="urn:microsoft.com/office/officeart/2005/8/layout/hierarchy3"/>
    <dgm:cxn modelId="{4D1BD86A-EBDF-4995-BC68-88679A9DCB76}" type="presParOf" srcId="{1D7FDE4C-D57D-4C33-9E84-C176399A8224}" destId="{7EF54C5E-08B2-4EB5-8C9D-8B3A6CF5D91C}" srcOrd="0" destOrd="0" presId="urn:microsoft.com/office/officeart/2005/8/layout/hierarchy3"/>
    <dgm:cxn modelId="{3857EE81-6F19-46A2-BB91-179A308462C8}" type="presParOf" srcId="{1D7FDE4C-D57D-4C33-9E84-C176399A8224}" destId="{98EEE1EF-9BD8-4601-9634-0A2FE0640BA2}" srcOrd="1" destOrd="0" presId="urn:microsoft.com/office/officeart/2005/8/layout/hierarchy3"/>
    <dgm:cxn modelId="{88E7E1A5-0091-4B28-A99C-9ADF24F5DC6E}" type="presParOf" srcId="{4F9A2154-8ECD-4D45-9561-DE3D75119D82}" destId="{A1500C36-A6E1-4450-9948-CBFA6E5FF70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622B3C-0E9E-485F-8B26-64443203DECF}" type="doc">
      <dgm:prSet loTypeId="urn:microsoft.com/office/officeart/2005/8/layout/vList5" loCatId="list" qsTypeId="urn:microsoft.com/office/officeart/2005/8/quickstyle/simple3" qsCatId="simple" csTypeId="urn:microsoft.com/office/officeart/2005/8/colors/colorful1" csCatId="colorful" phldr="1"/>
      <dgm:spPr/>
    </dgm:pt>
    <dgm:pt modelId="{01F15B10-EEFA-4697-99A2-8EC2DC19A867}">
      <dgm:prSet phldrT="[Текст]" custT="1"/>
      <dgm:spPr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75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Малоимущие, одиноко проживающие граждане, или малоимущие семьи; приемные семьи; малоимущие многодетные семьи, имеющие в своем составе 6 и более детей до 18 лет; граждане, находящиеся в трудной жизненной ситуации</a:t>
          </a:r>
          <a:endParaRPr lang="ru-RU" sz="7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349E58-5FFC-4B0F-95C0-CBBF4C070741}" type="parTrans" cxnId="{578E2932-4A2A-4AA7-B2F4-5085FFD42126}">
      <dgm:prSet/>
      <dgm:spPr/>
      <dgm:t>
        <a:bodyPr/>
        <a:lstStyle/>
        <a:p>
          <a:endParaRPr lang="ru-RU"/>
        </a:p>
      </dgm:t>
    </dgm:pt>
    <dgm:pt modelId="{C9C099AB-766B-4817-BCB4-45E9F0A75C1A}" type="sibTrans" cxnId="{578E2932-4A2A-4AA7-B2F4-5085FFD42126}">
      <dgm:prSet/>
      <dgm:spPr/>
      <dgm:t>
        <a:bodyPr/>
        <a:lstStyle/>
        <a:p>
          <a:endParaRPr lang="ru-RU"/>
        </a:p>
      </dgm:t>
    </dgm:pt>
    <dgm:pt modelId="{FC560FA7-ED2F-4CC8-AFE5-53F0641FE4FF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 многодетные семьи, имеющие в своем составе 6 и более детей до 18 лет; граждане, находящиеся в трудной жизненной ситуации; участники (инвалиды) ВОВ; бывшие несовершеннолетние узники фашистских лагерей, вдовы участников (инвалидов) ВОВ; лица, отбывавшие наказание, назначенное судом; граждане, не имеющие регистрации по месту жительства или месту пребывания в МО «Город Майкоп»; одиноко проживающие пенсионеры, инвалиды или семьи, состоящие из нетрудоспособных членов, проживающие в неблагоустроенном жилье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9A028E-B2BA-4C01-91D4-88101B8152A4}" type="parTrans" cxnId="{1238208A-61BC-4438-8F7D-98DE172881D5}">
      <dgm:prSet/>
      <dgm:spPr/>
      <dgm:t>
        <a:bodyPr/>
        <a:lstStyle/>
        <a:p>
          <a:endParaRPr lang="ru-RU"/>
        </a:p>
      </dgm:t>
    </dgm:pt>
    <dgm:pt modelId="{D24871E3-8FE2-4C2D-8A3A-066C7EDEBD31}" type="sibTrans" cxnId="{1238208A-61BC-4438-8F7D-98DE172881D5}">
      <dgm:prSet/>
      <dgm:spPr/>
      <dgm:t>
        <a:bodyPr/>
        <a:lstStyle/>
        <a:p>
          <a:endParaRPr lang="ru-RU"/>
        </a:p>
      </dgm:t>
    </dgm:pt>
    <dgm:pt modelId="{95E7D412-510C-49CE-8F6C-E3B1D4F39A60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 семьи, малоимущие многодетные семьи, пенсионеры, инвалиды, семьи, состоящие из нетрудоспособных граждан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15000A-01C2-44CC-B822-63C0D788D42A}" type="parTrans" cxnId="{3298D4C4-BF51-4C1A-A3A0-97091AF5B209}">
      <dgm:prSet/>
      <dgm:spPr/>
      <dgm:t>
        <a:bodyPr/>
        <a:lstStyle/>
        <a:p>
          <a:endParaRPr lang="ru-RU"/>
        </a:p>
      </dgm:t>
    </dgm:pt>
    <dgm:pt modelId="{5EF42EA1-0C42-408B-91DD-41904D629594}" type="sibTrans" cxnId="{3298D4C4-BF51-4C1A-A3A0-97091AF5B209}">
      <dgm:prSet/>
      <dgm:spPr/>
      <dgm:t>
        <a:bodyPr/>
        <a:lstStyle/>
        <a:p>
          <a:endParaRPr lang="ru-RU"/>
        </a:p>
      </dgm:t>
    </dgm:pt>
    <dgm:pt modelId="{9CDAF842-5E53-4DCE-8183-CD6A1B22BD5C}">
      <dgm:prSet custT="1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Ветераны Великой Отечественной войны старше 90 лет, </a:t>
          </a:r>
          <a:r>
            <a:rPr lang="ru-RU" sz="800" dirty="0" err="1" smtClean="0">
              <a:latin typeface="Arial" panose="020B0604020202020204" pitchFamily="34" charset="0"/>
              <a:cs typeface="Arial" panose="020B0604020202020204" pitchFamily="34" charset="0"/>
            </a:rPr>
            <a:t>одинокопроживающие</a:t>
          </a:r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 или проживающие в семьях, состоящих из нетрудоспособных граждан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F4235-8A6B-4D7B-8C35-C35970814AF0}" type="parTrans" cxnId="{7786127D-0CED-4CF8-BFCF-D2E124D42990}">
      <dgm:prSet/>
      <dgm:spPr/>
      <dgm:t>
        <a:bodyPr/>
        <a:lstStyle/>
        <a:p>
          <a:endParaRPr lang="ru-RU"/>
        </a:p>
      </dgm:t>
    </dgm:pt>
    <dgm:pt modelId="{708208C9-F121-440B-9D64-B24DDCDEAA3F}" type="sibTrans" cxnId="{7786127D-0CED-4CF8-BFCF-D2E124D42990}">
      <dgm:prSet/>
      <dgm:spPr/>
      <dgm:t>
        <a:bodyPr/>
        <a:lstStyle/>
        <a:p>
          <a:endParaRPr lang="ru-RU"/>
        </a:p>
      </dgm:t>
    </dgm:pt>
    <dgm:pt modelId="{4FD4ECD0-8802-4243-9882-5D1CBDF8F88B}">
      <dgm:prSet custT="1"/>
      <dgm:spPr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 многодетные семьи, имеющие в своем составе 6 и более детей до 18 лет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E353CF-67A3-4935-9AE7-587A3325C249}" type="parTrans" cxnId="{410E858F-63A4-4B0B-B02D-27025AEE163F}">
      <dgm:prSet/>
      <dgm:spPr/>
      <dgm:t>
        <a:bodyPr/>
        <a:lstStyle/>
        <a:p>
          <a:endParaRPr lang="ru-RU"/>
        </a:p>
      </dgm:t>
    </dgm:pt>
    <dgm:pt modelId="{3E6410BD-03C0-40F6-98E2-8B99CD63B98A}" type="sibTrans" cxnId="{410E858F-63A4-4B0B-B02D-27025AEE163F}">
      <dgm:prSet/>
      <dgm:spPr/>
      <dgm:t>
        <a:bodyPr/>
        <a:lstStyle/>
        <a:p>
          <a:endParaRPr lang="ru-RU"/>
        </a:p>
      </dgm:t>
    </dgm:pt>
    <dgm:pt modelId="{9F63159E-E94D-4A6F-B384-AAD20C584758}" type="pres">
      <dgm:prSet presAssocID="{5F622B3C-0E9E-485F-8B26-64443203DECF}" presName="Name0" presStyleCnt="0">
        <dgm:presLayoutVars>
          <dgm:dir/>
          <dgm:animLvl val="lvl"/>
          <dgm:resizeHandles val="exact"/>
        </dgm:presLayoutVars>
      </dgm:prSet>
      <dgm:spPr/>
    </dgm:pt>
    <dgm:pt modelId="{2D0BA703-5ADE-474E-908A-DCF1E6C341DC}" type="pres">
      <dgm:prSet presAssocID="{01F15B10-EEFA-4697-99A2-8EC2DC19A867}" presName="linNode" presStyleCnt="0"/>
      <dgm:spPr/>
    </dgm:pt>
    <dgm:pt modelId="{07D50E57-3A22-4493-8894-0E5CDC1F49DC}" type="pres">
      <dgm:prSet presAssocID="{01F15B10-EEFA-4697-99A2-8EC2DC19A867}" presName="parentText" presStyleLbl="node1" presStyleIdx="0" presStyleCnt="5" custScaleX="277778" custScaleY="17184" custLinFactNeighborX="5094" custLinFactNeighborY="20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61F7E-5E73-49B5-807C-55109A2A9831}" type="pres">
      <dgm:prSet presAssocID="{C9C099AB-766B-4817-BCB4-45E9F0A75C1A}" presName="sp" presStyleCnt="0"/>
      <dgm:spPr/>
    </dgm:pt>
    <dgm:pt modelId="{3C0E6B49-D1AB-438C-8753-72E5A19F1740}" type="pres">
      <dgm:prSet presAssocID="{FC560FA7-ED2F-4CC8-AFE5-53F0641FE4FF}" presName="linNode" presStyleCnt="0"/>
      <dgm:spPr/>
    </dgm:pt>
    <dgm:pt modelId="{AF11F7AC-01D1-4587-914D-6F44166AA9F0}" type="pres">
      <dgm:prSet presAssocID="{FC560FA7-ED2F-4CC8-AFE5-53F0641FE4FF}" presName="parentText" presStyleLbl="node1" presStyleIdx="1" presStyleCnt="5" custScaleX="277778" custScaleY="332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07428E-AD9E-47F1-A056-532CA92FB0F1}" type="pres">
      <dgm:prSet presAssocID="{D24871E3-8FE2-4C2D-8A3A-066C7EDEBD31}" presName="sp" presStyleCnt="0"/>
      <dgm:spPr/>
    </dgm:pt>
    <dgm:pt modelId="{F47EFB73-8D9B-4356-866E-7CAC63F1112A}" type="pres">
      <dgm:prSet presAssocID="{95E7D412-510C-49CE-8F6C-E3B1D4F39A60}" presName="linNode" presStyleCnt="0"/>
      <dgm:spPr/>
    </dgm:pt>
    <dgm:pt modelId="{4EAE1854-DB85-4CB1-9ACE-6FBEE15F5803}" type="pres">
      <dgm:prSet presAssocID="{95E7D412-510C-49CE-8F6C-E3B1D4F39A60}" presName="parentText" presStyleLbl="node1" presStyleIdx="2" presStyleCnt="5" custScaleX="275393" custScaleY="12297" custLinFactNeighborX="11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BCB3EF-7143-4E74-BC4E-05BDA75EE5C0}" type="pres">
      <dgm:prSet presAssocID="{5EF42EA1-0C42-408B-91DD-41904D629594}" presName="sp" presStyleCnt="0"/>
      <dgm:spPr/>
    </dgm:pt>
    <dgm:pt modelId="{6211DF8A-994D-4498-A5BE-FE79BEF33543}" type="pres">
      <dgm:prSet presAssocID="{9CDAF842-5E53-4DCE-8183-CD6A1B22BD5C}" presName="linNode" presStyleCnt="0"/>
      <dgm:spPr/>
    </dgm:pt>
    <dgm:pt modelId="{9B141B01-FC48-401B-91DB-21A6FDB9B7D5}" type="pres">
      <dgm:prSet presAssocID="{9CDAF842-5E53-4DCE-8183-CD6A1B22BD5C}" presName="parentText" presStyleLbl="node1" presStyleIdx="3" presStyleCnt="5" custScaleX="277778" custScaleY="11232" custLinFactNeighborX="12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DBC1EB-2018-451A-A43A-BC30422784A6}" type="pres">
      <dgm:prSet presAssocID="{708208C9-F121-440B-9D64-B24DDCDEAA3F}" presName="sp" presStyleCnt="0"/>
      <dgm:spPr/>
    </dgm:pt>
    <dgm:pt modelId="{A7FE61C4-9B27-4E24-9DDF-BF7A3816EACF}" type="pres">
      <dgm:prSet presAssocID="{4FD4ECD0-8802-4243-9882-5D1CBDF8F88B}" presName="linNode" presStyleCnt="0"/>
      <dgm:spPr/>
    </dgm:pt>
    <dgm:pt modelId="{363DBDC4-ED01-4198-A1B8-97F720E0208B}" type="pres">
      <dgm:prSet presAssocID="{4FD4ECD0-8802-4243-9882-5D1CBDF8F88B}" presName="parentText" presStyleLbl="node1" presStyleIdx="4" presStyleCnt="5" custScaleX="277506" custScaleY="9089" custLinFactNeighborX="-2489" custLinFactNeighborY="-21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6C3119-1218-4672-9268-D1A7B9560EC2}" type="presOf" srcId="{4FD4ECD0-8802-4243-9882-5D1CBDF8F88B}" destId="{363DBDC4-ED01-4198-A1B8-97F720E0208B}" srcOrd="0" destOrd="0" presId="urn:microsoft.com/office/officeart/2005/8/layout/vList5"/>
    <dgm:cxn modelId="{9EF632AA-655F-4404-8435-13BD28663D15}" type="presOf" srcId="{95E7D412-510C-49CE-8F6C-E3B1D4F39A60}" destId="{4EAE1854-DB85-4CB1-9ACE-6FBEE15F5803}" srcOrd="0" destOrd="0" presId="urn:microsoft.com/office/officeart/2005/8/layout/vList5"/>
    <dgm:cxn modelId="{578E2932-4A2A-4AA7-B2F4-5085FFD42126}" srcId="{5F622B3C-0E9E-485F-8B26-64443203DECF}" destId="{01F15B10-EEFA-4697-99A2-8EC2DC19A867}" srcOrd="0" destOrd="0" parTransId="{9D349E58-5FFC-4B0F-95C0-CBBF4C070741}" sibTransId="{C9C099AB-766B-4817-BCB4-45E9F0A75C1A}"/>
    <dgm:cxn modelId="{410E858F-63A4-4B0B-B02D-27025AEE163F}" srcId="{5F622B3C-0E9E-485F-8B26-64443203DECF}" destId="{4FD4ECD0-8802-4243-9882-5D1CBDF8F88B}" srcOrd="4" destOrd="0" parTransId="{B8E353CF-67A3-4935-9AE7-587A3325C249}" sibTransId="{3E6410BD-03C0-40F6-98E2-8B99CD63B98A}"/>
    <dgm:cxn modelId="{7786127D-0CED-4CF8-BFCF-D2E124D42990}" srcId="{5F622B3C-0E9E-485F-8B26-64443203DECF}" destId="{9CDAF842-5E53-4DCE-8183-CD6A1B22BD5C}" srcOrd="3" destOrd="0" parTransId="{012F4235-8A6B-4D7B-8C35-C35970814AF0}" sibTransId="{708208C9-F121-440B-9D64-B24DDCDEAA3F}"/>
    <dgm:cxn modelId="{0A3C80C8-FCEB-4F3C-9D59-160A9BC2ED74}" type="presOf" srcId="{01F15B10-EEFA-4697-99A2-8EC2DC19A867}" destId="{07D50E57-3A22-4493-8894-0E5CDC1F49DC}" srcOrd="0" destOrd="0" presId="urn:microsoft.com/office/officeart/2005/8/layout/vList5"/>
    <dgm:cxn modelId="{1B60B4D3-1575-44A4-94A6-A33F276DA3D8}" type="presOf" srcId="{9CDAF842-5E53-4DCE-8183-CD6A1B22BD5C}" destId="{9B141B01-FC48-401B-91DB-21A6FDB9B7D5}" srcOrd="0" destOrd="0" presId="urn:microsoft.com/office/officeart/2005/8/layout/vList5"/>
    <dgm:cxn modelId="{3298D4C4-BF51-4C1A-A3A0-97091AF5B209}" srcId="{5F622B3C-0E9E-485F-8B26-64443203DECF}" destId="{95E7D412-510C-49CE-8F6C-E3B1D4F39A60}" srcOrd="2" destOrd="0" parTransId="{5615000A-01C2-44CC-B822-63C0D788D42A}" sibTransId="{5EF42EA1-0C42-408B-91DD-41904D629594}"/>
    <dgm:cxn modelId="{1238208A-61BC-4438-8F7D-98DE172881D5}" srcId="{5F622B3C-0E9E-485F-8B26-64443203DECF}" destId="{FC560FA7-ED2F-4CC8-AFE5-53F0641FE4FF}" srcOrd="1" destOrd="0" parTransId="{889A028E-B2BA-4C01-91D4-88101B8152A4}" sibTransId="{D24871E3-8FE2-4C2D-8A3A-066C7EDEBD31}"/>
    <dgm:cxn modelId="{0758C2A4-2A47-49BF-9E67-58B8CF613AA4}" type="presOf" srcId="{5F622B3C-0E9E-485F-8B26-64443203DECF}" destId="{9F63159E-E94D-4A6F-B384-AAD20C584758}" srcOrd="0" destOrd="0" presId="urn:microsoft.com/office/officeart/2005/8/layout/vList5"/>
    <dgm:cxn modelId="{A6AB964B-7EEE-48A3-B1D3-144635F3ED81}" type="presOf" srcId="{FC560FA7-ED2F-4CC8-AFE5-53F0641FE4FF}" destId="{AF11F7AC-01D1-4587-914D-6F44166AA9F0}" srcOrd="0" destOrd="0" presId="urn:microsoft.com/office/officeart/2005/8/layout/vList5"/>
    <dgm:cxn modelId="{2661A4C0-D039-46EC-B86E-89B90D88EE85}" type="presParOf" srcId="{9F63159E-E94D-4A6F-B384-AAD20C584758}" destId="{2D0BA703-5ADE-474E-908A-DCF1E6C341DC}" srcOrd="0" destOrd="0" presId="urn:microsoft.com/office/officeart/2005/8/layout/vList5"/>
    <dgm:cxn modelId="{2A15A9CC-F312-4933-826C-ACE8C4CCB47C}" type="presParOf" srcId="{2D0BA703-5ADE-474E-908A-DCF1E6C341DC}" destId="{07D50E57-3A22-4493-8894-0E5CDC1F49DC}" srcOrd="0" destOrd="0" presId="urn:microsoft.com/office/officeart/2005/8/layout/vList5"/>
    <dgm:cxn modelId="{CB5FAB15-3FF4-42EE-896F-12FEB5AECBCD}" type="presParOf" srcId="{9F63159E-E94D-4A6F-B384-AAD20C584758}" destId="{C0061F7E-5E73-49B5-807C-55109A2A9831}" srcOrd="1" destOrd="0" presId="urn:microsoft.com/office/officeart/2005/8/layout/vList5"/>
    <dgm:cxn modelId="{119DBF07-966D-4B8A-A70E-402DABF215C5}" type="presParOf" srcId="{9F63159E-E94D-4A6F-B384-AAD20C584758}" destId="{3C0E6B49-D1AB-438C-8753-72E5A19F1740}" srcOrd="2" destOrd="0" presId="urn:microsoft.com/office/officeart/2005/8/layout/vList5"/>
    <dgm:cxn modelId="{BD40413F-4B58-4D4D-85C1-001955D9B65B}" type="presParOf" srcId="{3C0E6B49-D1AB-438C-8753-72E5A19F1740}" destId="{AF11F7AC-01D1-4587-914D-6F44166AA9F0}" srcOrd="0" destOrd="0" presId="urn:microsoft.com/office/officeart/2005/8/layout/vList5"/>
    <dgm:cxn modelId="{9D8DD5F4-7C7C-4E13-B094-C578A567D098}" type="presParOf" srcId="{9F63159E-E94D-4A6F-B384-AAD20C584758}" destId="{EE07428E-AD9E-47F1-A056-532CA92FB0F1}" srcOrd="3" destOrd="0" presId="urn:microsoft.com/office/officeart/2005/8/layout/vList5"/>
    <dgm:cxn modelId="{D63A0226-7C99-4CF0-AD77-EED7429B28A1}" type="presParOf" srcId="{9F63159E-E94D-4A6F-B384-AAD20C584758}" destId="{F47EFB73-8D9B-4356-866E-7CAC63F1112A}" srcOrd="4" destOrd="0" presId="urn:microsoft.com/office/officeart/2005/8/layout/vList5"/>
    <dgm:cxn modelId="{0C726899-2318-4BE3-9512-CBFAC86D197A}" type="presParOf" srcId="{F47EFB73-8D9B-4356-866E-7CAC63F1112A}" destId="{4EAE1854-DB85-4CB1-9ACE-6FBEE15F5803}" srcOrd="0" destOrd="0" presId="urn:microsoft.com/office/officeart/2005/8/layout/vList5"/>
    <dgm:cxn modelId="{30E57B9C-D70D-4001-B44E-FF7D35BD04A8}" type="presParOf" srcId="{9F63159E-E94D-4A6F-B384-AAD20C584758}" destId="{E5BCB3EF-7143-4E74-BC4E-05BDA75EE5C0}" srcOrd="5" destOrd="0" presId="urn:microsoft.com/office/officeart/2005/8/layout/vList5"/>
    <dgm:cxn modelId="{CD38CA43-8983-4F37-8FEC-1C16D77DFEA4}" type="presParOf" srcId="{9F63159E-E94D-4A6F-B384-AAD20C584758}" destId="{6211DF8A-994D-4498-A5BE-FE79BEF33543}" srcOrd="6" destOrd="0" presId="urn:microsoft.com/office/officeart/2005/8/layout/vList5"/>
    <dgm:cxn modelId="{44E62CA9-2182-4837-B628-F1B92830A4D6}" type="presParOf" srcId="{6211DF8A-994D-4498-A5BE-FE79BEF33543}" destId="{9B141B01-FC48-401B-91DB-21A6FDB9B7D5}" srcOrd="0" destOrd="0" presId="urn:microsoft.com/office/officeart/2005/8/layout/vList5"/>
    <dgm:cxn modelId="{38AAFD0E-EDB4-4751-8779-D4A273DECF50}" type="presParOf" srcId="{9F63159E-E94D-4A6F-B384-AAD20C584758}" destId="{6CDBC1EB-2018-451A-A43A-BC30422784A6}" srcOrd="7" destOrd="0" presId="urn:microsoft.com/office/officeart/2005/8/layout/vList5"/>
    <dgm:cxn modelId="{5C5F90C5-2C65-4B49-A7D2-F59A53D1A15A}" type="presParOf" srcId="{9F63159E-E94D-4A6F-B384-AAD20C584758}" destId="{A7FE61C4-9B27-4E24-9DDF-BF7A3816EACF}" srcOrd="8" destOrd="0" presId="urn:microsoft.com/office/officeart/2005/8/layout/vList5"/>
    <dgm:cxn modelId="{68A3C2AB-B50F-4BBB-9476-9B16CDEBFBE5}" type="presParOf" srcId="{A7FE61C4-9B27-4E24-9DDF-BF7A3816EACF}" destId="{363DBDC4-ED01-4198-A1B8-97F720E0208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622B3C-0E9E-485F-8B26-64443203DECF}" type="doc">
      <dgm:prSet loTypeId="urn:microsoft.com/office/officeart/2005/8/layout/vList5" loCatId="list" qsTypeId="urn:microsoft.com/office/officeart/2005/8/quickstyle/simple3" qsCatId="simple" csTypeId="urn:microsoft.com/office/officeart/2005/8/colors/colorful1" csCatId="colorful" phldr="1"/>
      <dgm:spPr/>
    </dgm:pt>
    <dgm:pt modelId="{01F15B10-EEFA-4697-99A2-8EC2DC19A867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750" dirty="0" smtClean="0">
              <a:latin typeface="Arial" panose="020B0604020202020204" pitchFamily="34" charset="0"/>
              <a:cs typeface="Arial" panose="020B0604020202020204" pitchFamily="34" charset="0"/>
            </a:rPr>
            <a:t>Дети-сироты и дети, оставшиеся без попечения родителей и лица из их числа</a:t>
          </a:r>
          <a:endParaRPr lang="ru-RU" sz="7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349E58-5FFC-4B0F-95C0-CBBF4C070741}" type="parTrans" cxnId="{578E2932-4A2A-4AA7-B2F4-5085FFD42126}">
      <dgm:prSet/>
      <dgm:spPr/>
      <dgm:t>
        <a:bodyPr/>
        <a:lstStyle/>
        <a:p>
          <a:endParaRPr lang="ru-RU"/>
        </a:p>
      </dgm:t>
    </dgm:pt>
    <dgm:pt modelId="{C9C099AB-766B-4817-BCB4-45E9F0A75C1A}" type="sibTrans" cxnId="{578E2932-4A2A-4AA7-B2F4-5085FFD42126}">
      <dgm:prSet/>
      <dgm:spPr/>
      <dgm:t>
        <a:bodyPr/>
        <a:lstStyle/>
        <a:p>
          <a:endParaRPr lang="ru-RU"/>
        </a:p>
      </dgm:t>
    </dgm:pt>
    <dgm:pt modelId="{FC560FA7-ED2F-4CC8-AFE5-53F0641FE4FF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Граждане, которым присвоено звание «Почетный гражданин города Майкопа»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9A028E-B2BA-4C01-91D4-88101B8152A4}" type="parTrans" cxnId="{1238208A-61BC-4438-8F7D-98DE172881D5}">
      <dgm:prSet/>
      <dgm:spPr/>
      <dgm:t>
        <a:bodyPr/>
        <a:lstStyle/>
        <a:p>
          <a:endParaRPr lang="ru-RU"/>
        </a:p>
      </dgm:t>
    </dgm:pt>
    <dgm:pt modelId="{D24871E3-8FE2-4C2D-8A3A-066C7EDEBD31}" type="sibTrans" cxnId="{1238208A-61BC-4438-8F7D-98DE172881D5}">
      <dgm:prSet/>
      <dgm:spPr/>
      <dgm:t>
        <a:bodyPr/>
        <a:lstStyle/>
        <a:p>
          <a:endParaRPr lang="ru-RU"/>
        </a:p>
      </dgm:t>
    </dgm:pt>
    <dgm:pt modelId="{95E7D412-510C-49CE-8F6C-E3B1D4F39A60}">
      <dgm:prSet phldrT="[Текст]" custT="1"/>
      <dgm:spPr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Лица, замещавшие должности муниципальной службы 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15000A-01C2-44CC-B822-63C0D788D42A}" type="parTrans" cxnId="{3298D4C4-BF51-4C1A-A3A0-97091AF5B209}">
      <dgm:prSet/>
      <dgm:spPr/>
      <dgm:t>
        <a:bodyPr/>
        <a:lstStyle/>
        <a:p>
          <a:endParaRPr lang="ru-RU"/>
        </a:p>
      </dgm:t>
    </dgm:pt>
    <dgm:pt modelId="{5EF42EA1-0C42-408B-91DD-41904D629594}" type="sibTrans" cxnId="{3298D4C4-BF51-4C1A-A3A0-97091AF5B209}">
      <dgm:prSet/>
      <dgm:spPr/>
      <dgm:t>
        <a:bodyPr/>
        <a:lstStyle/>
        <a:p>
          <a:endParaRPr lang="ru-RU"/>
        </a:p>
      </dgm:t>
    </dgm:pt>
    <dgm:pt modelId="{9CDAF842-5E53-4DCE-8183-CD6A1B22BD5C}">
      <dgm:prSet custT="1"/>
      <dgm:spPr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Родители (законные представители), имеющие право на компенсационные выплаты, чей ребенок посещает дошкольное образовательное учреждение</a:t>
          </a:r>
          <a:endParaRPr lang="ru-RU" sz="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F4235-8A6B-4D7B-8C35-C35970814AF0}" type="parTrans" cxnId="{7786127D-0CED-4CF8-BFCF-D2E124D42990}">
      <dgm:prSet/>
      <dgm:spPr/>
      <dgm:t>
        <a:bodyPr/>
        <a:lstStyle/>
        <a:p>
          <a:endParaRPr lang="ru-RU"/>
        </a:p>
      </dgm:t>
    </dgm:pt>
    <dgm:pt modelId="{708208C9-F121-440B-9D64-B24DDCDEAA3F}" type="sibTrans" cxnId="{7786127D-0CED-4CF8-BFCF-D2E124D42990}">
      <dgm:prSet/>
      <dgm:spPr/>
      <dgm:t>
        <a:bodyPr/>
        <a:lstStyle/>
        <a:p>
          <a:endParaRPr lang="ru-RU"/>
        </a:p>
      </dgm:t>
    </dgm:pt>
    <dgm:pt modelId="{355A520B-A8CB-439C-AD3C-44E77993B181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20000"/>
              <a:lumOff val="8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Молодые семьи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749502-4178-4144-BDC6-19F0108FC120}" type="parTrans" cxnId="{E4D49A60-8513-4FDC-92B7-A8BA1753E918}">
      <dgm:prSet/>
      <dgm:spPr/>
      <dgm:t>
        <a:bodyPr/>
        <a:lstStyle/>
        <a:p>
          <a:endParaRPr lang="ru-RU"/>
        </a:p>
      </dgm:t>
    </dgm:pt>
    <dgm:pt modelId="{B52D5D84-D3A7-41EA-89E2-EF739E2EC5A3}" type="sibTrans" cxnId="{E4D49A60-8513-4FDC-92B7-A8BA1753E918}">
      <dgm:prSet/>
      <dgm:spPr/>
      <dgm:t>
        <a:bodyPr/>
        <a:lstStyle/>
        <a:p>
          <a:endParaRPr lang="ru-RU"/>
        </a:p>
      </dgm:t>
    </dgm:pt>
    <dgm:pt modelId="{D61FE14C-8119-40B5-9330-6B5011C6910B}" type="pres">
      <dgm:prSet presAssocID="{5F622B3C-0E9E-485F-8B26-64443203DECF}" presName="Name0" presStyleCnt="0">
        <dgm:presLayoutVars>
          <dgm:dir/>
          <dgm:animLvl val="lvl"/>
          <dgm:resizeHandles val="exact"/>
        </dgm:presLayoutVars>
      </dgm:prSet>
      <dgm:spPr/>
    </dgm:pt>
    <dgm:pt modelId="{8AEF4A9D-E000-4530-8F2A-5AF332BA5CDD}" type="pres">
      <dgm:prSet presAssocID="{355A520B-A8CB-439C-AD3C-44E77993B181}" presName="linNode" presStyleCnt="0"/>
      <dgm:spPr/>
    </dgm:pt>
    <dgm:pt modelId="{DFD2F425-DAB4-4AA2-A215-B5E71800DCA8}" type="pres">
      <dgm:prSet presAssocID="{355A520B-A8CB-439C-AD3C-44E77993B181}" presName="parentText" presStyleLbl="node1" presStyleIdx="0" presStyleCnt="5" custScaleX="254811" custScaleY="9261" custLinFactNeighborX="2794" custLinFactNeighborY="-2478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260520-00C5-4A4E-B16B-2B10B05A3D24}" type="pres">
      <dgm:prSet presAssocID="{B52D5D84-D3A7-41EA-89E2-EF739E2EC5A3}" presName="sp" presStyleCnt="0"/>
      <dgm:spPr/>
    </dgm:pt>
    <dgm:pt modelId="{00343824-16EE-4970-B1D6-65A9255ADD50}" type="pres">
      <dgm:prSet presAssocID="{01F15B10-EEFA-4697-99A2-8EC2DC19A867}" presName="linNode" presStyleCnt="0"/>
      <dgm:spPr/>
    </dgm:pt>
    <dgm:pt modelId="{2A60DDC7-68F4-4CC0-982C-BC05531D78BF}" type="pres">
      <dgm:prSet presAssocID="{01F15B10-EEFA-4697-99A2-8EC2DC19A867}" presName="parentText" presStyleLbl="node1" presStyleIdx="1" presStyleCnt="5" custScaleX="259857" custScaleY="13131" custLinFactNeighborX="-1109" custLinFactNeighborY="-19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97EDA-038E-4C03-A19A-5E33F89DAD36}" type="pres">
      <dgm:prSet presAssocID="{C9C099AB-766B-4817-BCB4-45E9F0A75C1A}" presName="sp" presStyleCnt="0"/>
      <dgm:spPr/>
    </dgm:pt>
    <dgm:pt modelId="{FB98301E-497C-421F-8F60-AFF58F2C7EF9}" type="pres">
      <dgm:prSet presAssocID="{FC560FA7-ED2F-4CC8-AFE5-53F0641FE4FF}" presName="linNode" presStyleCnt="0"/>
      <dgm:spPr/>
    </dgm:pt>
    <dgm:pt modelId="{44E0CDC3-E6AB-442E-AD86-7CC5BA6F3728}" type="pres">
      <dgm:prSet presAssocID="{FC560FA7-ED2F-4CC8-AFE5-53F0641FE4FF}" presName="parentText" presStyleLbl="node1" presStyleIdx="2" presStyleCnt="5" custScaleX="260128" custScaleY="15913" custLinFactNeighborX="-8825" custLinFactNeighborY="3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70C945-D63A-4217-A0DB-2709216DBF43}" type="pres">
      <dgm:prSet presAssocID="{D24871E3-8FE2-4C2D-8A3A-066C7EDEBD31}" presName="sp" presStyleCnt="0"/>
      <dgm:spPr/>
    </dgm:pt>
    <dgm:pt modelId="{2525D99B-9245-4284-B736-8715E4371F55}" type="pres">
      <dgm:prSet presAssocID="{95E7D412-510C-49CE-8F6C-E3B1D4F39A60}" presName="linNode" presStyleCnt="0"/>
      <dgm:spPr/>
    </dgm:pt>
    <dgm:pt modelId="{DB8D0F4E-CAC9-479E-AAC9-F482EDD8056D}" type="pres">
      <dgm:prSet presAssocID="{95E7D412-510C-49CE-8F6C-E3B1D4F39A60}" presName="parentText" presStyleLbl="node1" presStyleIdx="3" presStyleCnt="5" custScaleX="259854" custScaleY="16863" custLinFactNeighborX="-1109" custLinFactNeighborY="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CF3D92-5FCE-4C91-8895-572FCF97D46A}" type="pres">
      <dgm:prSet presAssocID="{5EF42EA1-0C42-408B-91DD-41904D629594}" presName="sp" presStyleCnt="0"/>
      <dgm:spPr/>
    </dgm:pt>
    <dgm:pt modelId="{3F71B908-0995-41F3-9C4C-A1A09299D5BB}" type="pres">
      <dgm:prSet presAssocID="{9CDAF842-5E53-4DCE-8183-CD6A1B22BD5C}" presName="linNode" presStyleCnt="0"/>
      <dgm:spPr/>
    </dgm:pt>
    <dgm:pt modelId="{86732500-D7DC-49E7-82CA-4898AA914325}" type="pres">
      <dgm:prSet presAssocID="{9CDAF842-5E53-4DCE-8183-CD6A1B22BD5C}" presName="parentText" presStyleLbl="node1" presStyleIdx="4" presStyleCnt="5" custScaleX="255104" custScaleY="15478" custLinFactNeighborX="-1109" custLinFactNeighborY="-8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E744EA-9066-4FBA-9A6E-2CFD02CF2597}" type="presOf" srcId="{FC560FA7-ED2F-4CC8-AFE5-53F0641FE4FF}" destId="{44E0CDC3-E6AB-442E-AD86-7CC5BA6F3728}" srcOrd="0" destOrd="0" presId="urn:microsoft.com/office/officeart/2005/8/layout/vList5"/>
    <dgm:cxn modelId="{6F102D10-807E-44B0-8192-39B463D61562}" type="presOf" srcId="{9CDAF842-5E53-4DCE-8183-CD6A1B22BD5C}" destId="{86732500-D7DC-49E7-82CA-4898AA914325}" srcOrd="0" destOrd="0" presId="urn:microsoft.com/office/officeart/2005/8/layout/vList5"/>
    <dgm:cxn modelId="{578E2932-4A2A-4AA7-B2F4-5085FFD42126}" srcId="{5F622B3C-0E9E-485F-8B26-64443203DECF}" destId="{01F15B10-EEFA-4697-99A2-8EC2DC19A867}" srcOrd="1" destOrd="0" parTransId="{9D349E58-5FFC-4B0F-95C0-CBBF4C070741}" sibTransId="{C9C099AB-766B-4817-BCB4-45E9F0A75C1A}"/>
    <dgm:cxn modelId="{788C4AAD-63A2-4B92-A960-4390242001F3}" type="presOf" srcId="{355A520B-A8CB-439C-AD3C-44E77993B181}" destId="{DFD2F425-DAB4-4AA2-A215-B5E71800DCA8}" srcOrd="0" destOrd="0" presId="urn:microsoft.com/office/officeart/2005/8/layout/vList5"/>
    <dgm:cxn modelId="{E4D49A60-8513-4FDC-92B7-A8BA1753E918}" srcId="{5F622B3C-0E9E-485F-8B26-64443203DECF}" destId="{355A520B-A8CB-439C-AD3C-44E77993B181}" srcOrd="0" destOrd="0" parTransId="{68749502-4178-4144-BDC6-19F0108FC120}" sibTransId="{B52D5D84-D3A7-41EA-89E2-EF739E2EC5A3}"/>
    <dgm:cxn modelId="{361E98F6-1D7C-4E38-B959-33DF866E2747}" type="presOf" srcId="{5F622B3C-0E9E-485F-8B26-64443203DECF}" destId="{D61FE14C-8119-40B5-9330-6B5011C6910B}" srcOrd="0" destOrd="0" presId="urn:microsoft.com/office/officeart/2005/8/layout/vList5"/>
    <dgm:cxn modelId="{218390AE-4804-4916-BC56-DAB56CF12CFC}" type="presOf" srcId="{95E7D412-510C-49CE-8F6C-E3B1D4F39A60}" destId="{DB8D0F4E-CAC9-479E-AAC9-F482EDD8056D}" srcOrd="0" destOrd="0" presId="urn:microsoft.com/office/officeart/2005/8/layout/vList5"/>
    <dgm:cxn modelId="{7786127D-0CED-4CF8-BFCF-D2E124D42990}" srcId="{5F622B3C-0E9E-485F-8B26-64443203DECF}" destId="{9CDAF842-5E53-4DCE-8183-CD6A1B22BD5C}" srcOrd="4" destOrd="0" parTransId="{012F4235-8A6B-4D7B-8C35-C35970814AF0}" sibTransId="{708208C9-F121-440B-9D64-B24DDCDEAA3F}"/>
    <dgm:cxn modelId="{3298D4C4-BF51-4C1A-A3A0-97091AF5B209}" srcId="{5F622B3C-0E9E-485F-8B26-64443203DECF}" destId="{95E7D412-510C-49CE-8F6C-E3B1D4F39A60}" srcOrd="3" destOrd="0" parTransId="{5615000A-01C2-44CC-B822-63C0D788D42A}" sibTransId="{5EF42EA1-0C42-408B-91DD-41904D629594}"/>
    <dgm:cxn modelId="{1238208A-61BC-4438-8F7D-98DE172881D5}" srcId="{5F622B3C-0E9E-485F-8B26-64443203DECF}" destId="{FC560FA7-ED2F-4CC8-AFE5-53F0641FE4FF}" srcOrd="2" destOrd="0" parTransId="{889A028E-B2BA-4C01-91D4-88101B8152A4}" sibTransId="{D24871E3-8FE2-4C2D-8A3A-066C7EDEBD31}"/>
    <dgm:cxn modelId="{C7A0AC81-AF2A-48F2-AD63-EDD63E030680}" type="presOf" srcId="{01F15B10-EEFA-4697-99A2-8EC2DC19A867}" destId="{2A60DDC7-68F4-4CC0-982C-BC05531D78BF}" srcOrd="0" destOrd="0" presId="urn:microsoft.com/office/officeart/2005/8/layout/vList5"/>
    <dgm:cxn modelId="{B7A453AB-DF70-476E-897F-CF59ABDC14B7}" type="presParOf" srcId="{D61FE14C-8119-40B5-9330-6B5011C6910B}" destId="{8AEF4A9D-E000-4530-8F2A-5AF332BA5CDD}" srcOrd="0" destOrd="0" presId="urn:microsoft.com/office/officeart/2005/8/layout/vList5"/>
    <dgm:cxn modelId="{15F73ED1-640E-44AA-A2E9-3DF7641E9391}" type="presParOf" srcId="{8AEF4A9D-E000-4530-8F2A-5AF332BA5CDD}" destId="{DFD2F425-DAB4-4AA2-A215-B5E71800DCA8}" srcOrd="0" destOrd="0" presId="urn:microsoft.com/office/officeart/2005/8/layout/vList5"/>
    <dgm:cxn modelId="{A5125A4D-E9E7-45A7-AF44-F99B09A4F161}" type="presParOf" srcId="{D61FE14C-8119-40B5-9330-6B5011C6910B}" destId="{D5260520-00C5-4A4E-B16B-2B10B05A3D24}" srcOrd="1" destOrd="0" presId="urn:microsoft.com/office/officeart/2005/8/layout/vList5"/>
    <dgm:cxn modelId="{1B4F8BBE-07CE-4D13-A489-E468353BF12E}" type="presParOf" srcId="{D61FE14C-8119-40B5-9330-6B5011C6910B}" destId="{00343824-16EE-4970-B1D6-65A9255ADD50}" srcOrd="2" destOrd="0" presId="urn:microsoft.com/office/officeart/2005/8/layout/vList5"/>
    <dgm:cxn modelId="{429C7CF7-94B6-4AEE-A3B3-259D65DC0716}" type="presParOf" srcId="{00343824-16EE-4970-B1D6-65A9255ADD50}" destId="{2A60DDC7-68F4-4CC0-982C-BC05531D78BF}" srcOrd="0" destOrd="0" presId="urn:microsoft.com/office/officeart/2005/8/layout/vList5"/>
    <dgm:cxn modelId="{DAD74E1F-6752-410B-A8F3-E865F344C804}" type="presParOf" srcId="{D61FE14C-8119-40B5-9330-6B5011C6910B}" destId="{D8097EDA-038E-4C03-A19A-5E33F89DAD36}" srcOrd="3" destOrd="0" presId="urn:microsoft.com/office/officeart/2005/8/layout/vList5"/>
    <dgm:cxn modelId="{6DF71DD2-23F7-4F70-9C08-EBE23CFA23B1}" type="presParOf" srcId="{D61FE14C-8119-40B5-9330-6B5011C6910B}" destId="{FB98301E-497C-421F-8F60-AFF58F2C7EF9}" srcOrd="4" destOrd="0" presId="urn:microsoft.com/office/officeart/2005/8/layout/vList5"/>
    <dgm:cxn modelId="{76F9B28F-CD1D-4BB4-AE81-13E04BDCED0F}" type="presParOf" srcId="{FB98301E-497C-421F-8F60-AFF58F2C7EF9}" destId="{44E0CDC3-E6AB-442E-AD86-7CC5BA6F3728}" srcOrd="0" destOrd="0" presId="urn:microsoft.com/office/officeart/2005/8/layout/vList5"/>
    <dgm:cxn modelId="{F02A4D1A-8E67-4B9E-AA13-75E1361A55CA}" type="presParOf" srcId="{D61FE14C-8119-40B5-9330-6B5011C6910B}" destId="{DA70C945-D63A-4217-A0DB-2709216DBF43}" srcOrd="5" destOrd="0" presId="urn:microsoft.com/office/officeart/2005/8/layout/vList5"/>
    <dgm:cxn modelId="{E07B386F-BABD-4A8B-A621-7D0152610238}" type="presParOf" srcId="{D61FE14C-8119-40B5-9330-6B5011C6910B}" destId="{2525D99B-9245-4284-B736-8715E4371F55}" srcOrd="6" destOrd="0" presId="urn:microsoft.com/office/officeart/2005/8/layout/vList5"/>
    <dgm:cxn modelId="{DB480B39-41C1-4E25-AE07-3306B55BF709}" type="presParOf" srcId="{2525D99B-9245-4284-B736-8715E4371F55}" destId="{DB8D0F4E-CAC9-479E-AAC9-F482EDD8056D}" srcOrd="0" destOrd="0" presId="urn:microsoft.com/office/officeart/2005/8/layout/vList5"/>
    <dgm:cxn modelId="{34B15ED5-0A14-4A57-B601-3A42F604C374}" type="presParOf" srcId="{D61FE14C-8119-40B5-9330-6B5011C6910B}" destId="{0CCF3D92-5FCE-4C91-8895-572FCF97D46A}" srcOrd="7" destOrd="0" presId="urn:microsoft.com/office/officeart/2005/8/layout/vList5"/>
    <dgm:cxn modelId="{BA7AEB0A-EF37-4109-9991-1FBF3B751001}" type="presParOf" srcId="{D61FE14C-8119-40B5-9330-6B5011C6910B}" destId="{3F71B908-0995-41F3-9C4C-A1A09299D5BB}" srcOrd="8" destOrd="0" presId="urn:microsoft.com/office/officeart/2005/8/layout/vList5"/>
    <dgm:cxn modelId="{C5A75B2E-2AB7-48D2-B792-326EBFDE175B}" type="presParOf" srcId="{3F71B908-0995-41F3-9C4C-A1A09299D5BB}" destId="{86732500-D7DC-49E7-82CA-4898AA91432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622B3C-0E9E-485F-8B26-64443203DECF}" type="doc">
      <dgm:prSet loTypeId="urn:microsoft.com/office/officeart/2005/8/layout/vList5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55A520B-A8CB-439C-AD3C-44E77993B181}">
      <dgm:prSet custT="1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Работники образовательных учреждений и учреждений культуры, работающие в сельских населенных пунктах</a:t>
          </a:r>
          <a:endParaRPr lang="ru-RU" sz="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2D5D84-D3A7-41EA-89E2-EF739E2EC5A3}" type="sibTrans" cxnId="{E4D49A60-8513-4FDC-92B7-A8BA1753E918}">
      <dgm:prSet/>
      <dgm:spPr/>
      <dgm:t>
        <a:bodyPr/>
        <a:lstStyle/>
        <a:p>
          <a:endParaRPr lang="ru-RU"/>
        </a:p>
      </dgm:t>
    </dgm:pt>
    <dgm:pt modelId="{68749502-4178-4144-BDC6-19F0108FC120}" type="parTrans" cxnId="{E4D49A60-8513-4FDC-92B7-A8BA1753E918}">
      <dgm:prSet/>
      <dgm:spPr/>
      <dgm:t>
        <a:bodyPr/>
        <a:lstStyle/>
        <a:p>
          <a:endParaRPr lang="ru-RU"/>
        </a:p>
      </dgm:t>
    </dgm:pt>
    <dgm:pt modelId="{D5365469-1758-40E1-B2A5-C833221F1E3D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Работники образовательных учреждений и учреждений культуры, проживающие и работающие в сельских  населенных пунктах</a:t>
          </a:r>
          <a:endParaRPr lang="ru-RU" sz="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D003A5-AA1D-4899-837A-DD53B3103708}" type="parTrans" cxnId="{3889783C-FAAA-4A26-A868-98CF73F2ECE6}">
      <dgm:prSet/>
      <dgm:spPr/>
      <dgm:t>
        <a:bodyPr/>
        <a:lstStyle/>
        <a:p>
          <a:endParaRPr lang="ru-RU"/>
        </a:p>
      </dgm:t>
    </dgm:pt>
    <dgm:pt modelId="{A11BC011-A8F5-45B7-8C31-ED6283AE3759}" type="sibTrans" cxnId="{3889783C-FAAA-4A26-A868-98CF73F2ECE6}">
      <dgm:prSet/>
      <dgm:spPr/>
      <dgm:t>
        <a:bodyPr/>
        <a:lstStyle/>
        <a:p>
          <a:endParaRPr lang="ru-RU"/>
        </a:p>
      </dgm:t>
    </dgm:pt>
    <dgm:pt modelId="{D61FE14C-8119-40B5-9330-6B5011C6910B}" type="pres">
      <dgm:prSet presAssocID="{5F622B3C-0E9E-485F-8B26-64443203DEC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EF4A9D-E000-4530-8F2A-5AF332BA5CDD}" type="pres">
      <dgm:prSet presAssocID="{355A520B-A8CB-439C-AD3C-44E77993B181}" presName="linNode" presStyleCnt="0"/>
      <dgm:spPr/>
    </dgm:pt>
    <dgm:pt modelId="{DFD2F425-DAB4-4AA2-A215-B5E71800DCA8}" type="pres">
      <dgm:prSet presAssocID="{355A520B-A8CB-439C-AD3C-44E77993B181}" presName="parentText" presStyleLbl="node1" presStyleIdx="0" presStyleCnt="2" custScaleX="277778" custScaleY="17706" custLinFactNeighborX="8042" custLinFactNeighborY="-319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B13BB-7B24-4B41-B0B8-2FDBA0AD6EAE}" type="pres">
      <dgm:prSet presAssocID="{B52D5D84-D3A7-41EA-89E2-EF739E2EC5A3}" presName="sp" presStyleCnt="0"/>
      <dgm:spPr/>
    </dgm:pt>
    <dgm:pt modelId="{7DD17814-07E4-4B69-8448-612BA06858F5}" type="pres">
      <dgm:prSet presAssocID="{D5365469-1758-40E1-B2A5-C833221F1E3D}" presName="linNode" presStyleCnt="0"/>
      <dgm:spPr/>
    </dgm:pt>
    <dgm:pt modelId="{0B4E3474-DD6E-4B88-9740-E6CEA2F0B00E}" type="pres">
      <dgm:prSet presAssocID="{D5365469-1758-40E1-B2A5-C833221F1E3D}" presName="parentText" presStyleLbl="node1" presStyleIdx="1" presStyleCnt="2" custScaleX="275925" custScaleY="16040" custLinFactNeighborX="8035" custLinFactNeighborY="-309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89783C-FAAA-4A26-A868-98CF73F2ECE6}" srcId="{5F622B3C-0E9E-485F-8B26-64443203DECF}" destId="{D5365469-1758-40E1-B2A5-C833221F1E3D}" srcOrd="1" destOrd="0" parTransId="{43D003A5-AA1D-4899-837A-DD53B3103708}" sibTransId="{A11BC011-A8F5-45B7-8C31-ED6283AE3759}"/>
    <dgm:cxn modelId="{17D6A0F2-5F9F-4F74-B691-20D0CABC066E}" type="presOf" srcId="{5F622B3C-0E9E-485F-8B26-64443203DECF}" destId="{D61FE14C-8119-40B5-9330-6B5011C6910B}" srcOrd="0" destOrd="0" presId="urn:microsoft.com/office/officeart/2005/8/layout/vList5"/>
    <dgm:cxn modelId="{A589E563-F23A-4C03-BDDF-71A2D6876A7D}" type="presOf" srcId="{D5365469-1758-40E1-B2A5-C833221F1E3D}" destId="{0B4E3474-DD6E-4B88-9740-E6CEA2F0B00E}" srcOrd="0" destOrd="0" presId="urn:microsoft.com/office/officeart/2005/8/layout/vList5"/>
    <dgm:cxn modelId="{E4D49A60-8513-4FDC-92B7-A8BA1753E918}" srcId="{5F622B3C-0E9E-485F-8B26-64443203DECF}" destId="{355A520B-A8CB-439C-AD3C-44E77993B181}" srcOrd="0" destOrd="0" parTransId="{68749502-4178-4144-BDC6-19F0108FC120}" sibTransId="{B52D5D84-D3A7-41EA-89E2-EF739E2EC5A3}"/>
    <dgm:cxn modelId="{3D292771-75FA-4AE1-8250-2216EC158309}" type="presOf" srcId="{355A520B-A8CB-439C-AD3C-44E77993B181}" destId="{DFD2F425-DAB4-4AA2-A215-B5E71800DCA8}" srcOrd="0" destOrd="0" presId="urn:microsoft.com/office/officeart/2005/8/layout/vList5"/>
    <dgm:cxn modelId="{FF28BA83-900A-438C-A1E6-B3BA92324ED5}" type="presParOf" srcId="{D61FE14C-8119-40B5-9330-6B5011C6910B}" destId="{8AEF4A9D-E000-4530-8F2A-5AF332BA5CDD}" srcOrd="0" destOrd="0" presId="urn:microsoft.com/office/officeart/2005/8/layout/vList5"/>
    <dgm:cxn modelId="{C62F5CF5-0393-4B06-A137-4BF8C3176AF3}" type="presParOf" srcId="{8AEF4A9D-E000-4530-8F2A-5AF332BA5CDD}" destId="{DFD2F425-DAB4-4AA2-A215-B5E71800DCA8}" srcOrd="0" destOrd="0" presId="urn:microsoft.com/office/officeart/2005/8/layout/vList5"/>
    <dgm:cxn modelId="{4868CFD9-0089-441F-840E-124BD468828E}" type="presParOf" srcId="{D61FE14C-8119-40B5-9330-6B5011C6910B}" destId="{99BB13BB-7B24-4B41-B0B8-2FDBA0AD6EAE}" srcOrd="1" destOrd="0" presId="urn:microsoft.com/office/officeart/2005/8/layout/vList5"/>
    <dgm:cxn modelId="{43C68543-A2FB-4CC4-85C7-97173500BCCD}" type="presParOf" srcId="{D61FE14C-8119-40B5-9330-6B5011C6910B}" destId="{7DD17814-07E4-4B69-8448-612BA06858F5}" srcOrd="2" destOrd="0" presId="urn:microsoft.com/office/officeart/2005/8/layout/vList5"/>
    <dgm:cxn modelId="{23CBBCDD-ED3E-4A4E-B22D-B777889BEDFD}" type="presParOf" srcId="{7DD17814-07E4-4B69-8448-612BA06858F5}" destId="{0B4E3474-DD6E-4B88-9740-E6CEA2F0B00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54C5E-08B2-4EB5-8C9D-8B3A6CF5D91C}">
      <dsp:nvSpPr>
        <dsp:cNvPr id="0" name=""/>
        <dsp:cNvSpPr/>
      </dsp:nvSpPr>
      <dsp:spPr>
        <a:xfrm>
          <a:off x="0" y="189894"/>
          <a:ext cx="4032448" cy="153829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1" kern="1200" dirty="0" smtClean="0">
              <a:latin typeface="Times New Roman" pitchFamily="18" charset="0"/>
              <a:cs typeface="Times New Roman" pitchFamily="18" charset="0"/>
            </a:rPr>
            <a:t>Количество работников органов местного самоуправления составляет </a:t>
          </a:r>
          <a:r>
            <a:rPr lang="ru-RU" sz="1500" b="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345,5 </a:t>
          </a:r>
          <a:r>
            <a:rPr lang="ru-RU" sz="1500" b="0" i="1" kern="1200" dirty="0" smtClean="0">
              <a:latin typeface="Times New Roman" pitchFamily="18" charset="0"/>
              <a:cs typeface="Times New Roman" pitchFamily="18" charset="0"/>
            </a:rPr>
            <a:t>человек, из них 11 человек осуществляют переданные республиканские полномочия и финансируются за счет средств, поступающих из республиканского бюджета РА</a:t>
          </a:r>
          <a:endParaRPr lang="ru-RU" sz="1500" b="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055" y="234949"/>
        <a:ext cx="3942338" cy="14481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0.10521</cdr:x>
      <cdr:y>0.17647</cdr:y>
    </cdr:from>
    <cdr:to>
      <cdr:x>0.26923</cdr:x>
      <cdr:y>0.33874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893963" y="965751"/>
          <a:ext cx="1393669" cy="888040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</a:t>
          </a:r>
        </a:p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1 753 281,0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0.3245</cdr:x>
      <cdr:y>0.11765</cdr:y>
    </cdr:from>
    <cdr:to>
      <cdr:x>0.49117</cdr:x>
      <cdr:y>0.27941</cdr:y>
    </cdr:to>
    <cdr:sp macro="" textlink="">
      <cdr:nvSpPr>
        <cdr:cNvPr id="5" name="Овал 4"/>
        <cdr:cNvSpPr/>
      </cdr:nvSpPr>
      <cdr:spPr>
        <a:xfrm xmlns:a="http://schemas.openxmlformats.org/drawingml/2006/main">
          <a:off x="2663823" y="576064"/>
          <a:ext cx="1368152" cy="792088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 </a:t>
          </a:r>
        </a:p>
        <a:p xmlns:a="http://schemas.openxmlformats.org/drawingml/2006/main">
          <a:pPr algn="ctr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2 003 324,8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0.5438</cdr:x>
      <cdr:y>0.04412</cdr:y>
    </cdr:from>
    <cdr:to>
      <cdr:x>0.71047</cdr:x>
      <cdr:y>0.20588</cdr:y>
    </cdr:to>
    <cdr:sp macro="" textlink="">
      <cdr:nvSpPr>
        <cdr:cNvPr id="6" name="Овал 5"/>
        <cdr:cNvSpPr/>
      </cdr:nvSpPr>
      <cdr:spPr>
        <a:xfrm xmlns:a="http://schemas.openxmlformats.org/drawingml/2006/main">
          <a:off x="4464023" y="216024"/>
          <a:ext cx="1368152" cy="792088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Всего </a:t>
          </a:r>
        </a:p>
        <a:p xmlns:a="http://schemas.openxmlformats.org/drawingml/2006/main">
          <a:pPr algn="ctr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2 219 442,8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0.23535</cdr:x>
      <cdr:y>0.09769</cdr:y>
    </cdr:from>
    <cdr:to>
      <cdr:x>0.34081</cdr:x>
      <cdr:y>0.19666</cdr:y>
    </cdr:to>
    <cdr:sp macro="" textlink="">
      <cdr:nvSpPr>
        <cdr:cNvPr id="7" name="Стрелка вправо 6"/>
        <cdr:cNvSpPr/>
      </cdr:nvSpPr>
      <cdr:spPr>
        <a:xfrm xmlns:a="http://schemas.openxmlformats.org/drawingml/2006/main" rot="20847862">
          <a:off x="1931986" y="478336"/>
          <a:ext cx="865655" cy="484632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14,3%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0.45338</cdr:x>
      <cdr:y>0.03668</cdr:y>
    </cdr:from>
    <cdr:to>
      <cdr:x>0.55865</cdr:x>
      <cdr:y>0.13566</cdr:y>
    </cdr:to>
    <cdr:sp macro="" textlink="">
      <cdr:nvSpPr>
        <cdr:cNvPr id="9" name="Стрелка вправо 8"/>
        <cdr:cNvSpPr/>
      </cdr:nvSpPr>
      <cdr:spPr>
        <a:xfrm xmlns:a="http://schemas.openxmlformats.org/drawingml/2006/main" rot="20660604">
          <a:off x="3721772" y="179616"/>
          <a:ext cx="864096" cy="484632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10,8%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18830" cy="492844"/>
          </a:xfrm>
          <a:prstGeom prst="rect">
            <a:avLst/>
          </a:prstGeom>
        </p:spPr>
        <p:txBody>
          <a:bodyPr vert="horz" lIns="90318" tIns="45159" rIns="90318" bIns="4515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2"/>
            <a:ext cx="2918830" cy="492844"/>
          </a:xfrm>
          <a:prstGeom prst="rect">
            <a:avLst/>
          </a:prstGeom>
        </p:spPr>
        <p:txBody>
          <a:bodyPr vert="horz" lIns="90318" tIns="45159" rIns="90318" bIns="45159" rtlCol="0"/>
          <a:lstStyle>
            <a:lvl1pPr algn="r">
              <a:defRPr sz="1200"/>
            </a:lvl1pPr>
          </a:lstStyle>
          <a:p>
            <a:fld id="{B86D9DFA-CE70-40B6-8427-3134F51EDE22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18" tIns="45159" rIns="90318" bIns="4515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5949"/>
            <a:ext cx="5388610" cy="4440313"/>
          </a:xfrm>
          <a:prstGeom prst="rect">
            <a:avLst/>
          </a:prstGeom>
        </p:spPr>
        <p:txBody>
          <a:bodyPr vert="horz" lIns="90318" tIns="45159" rIns="90318" bIns="4515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1896"/>
            <a:ext cx="2918830" cy="492844"/>
          </a:xfrm>
          <a:prstGeom prst="rect">
            <a:avLst/>
          </a:prstGeom>
        </p:spPr>
        <p:txBody>
          <a:bodyPr vert="horz" lIns="90318" tIns="45159" rIns="90318" bIns="4515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896"/>
            <a:ext cx="2918830" cy="492844"/>
          </a:xfrm>
          <a:prstGeom prst="rect">
            <a:avLst/>
          </a:prstGeom>
        </p:spPr>
        <p:txBody>
          <a:bodyPr vert="horz" lIns="90318" tIns="45159" rIns="90318" bIns="45159" rtlCol="0" anchor="b"/>
          <a:lstStyle>
            <a:lvl1pPr algn="r">
              <a:defRPr sz="1200"/>
            </a:lvl1pPr>
          </a:lstStyle>
          <a:p>
            <a:fld id="{CF83C872-9A41-4748-BE5E-1C8287176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56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618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26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4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90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007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93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829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53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41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65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2DB5-F237-47A1-9A12-4B713C6AD6D1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07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72DB5-F237-47A1-9A12-4B713C6AD6D1}" type="datetimeFigureOut">
              <a:rPr lang="ru-RU" smtClean="0"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D9CD9-BBA2-47CE-B76E-7F614D3B50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55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12APP1\Users\Public\Documents\Отдел планирования и анализа расходов бюджета\Бюджет для граждан\для бюджета 2024\для фона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kartinkin.net/uploads/posts/2021-01/1611955130_12-p-foni-dlya-prezentatsii-s-gorodam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323528" y="332656"/>
            <a:ext cx="8761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ОБ ИСПОЛНЕНИИ БЮДЖЕТА МУНИЦИПАЛЬНОГО ОБРАЗОВАНИЯ </a:t>
            </a:r>
            <a:endParaRPr lang="ru-RU" alt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 МАЙКОП» ЗА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323528" y="2670011"/>
            <a:ext cx="86409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alt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CC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ДЛЯ ГРАЖДАН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601131" y="5445224"/>
            <a:ext cx="8280151" cy="8309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Разработчик: Финансовое управление </a:t>
            </a: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Администрации </a:t>
            </a: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муниципального образования «Город Майкоп»</a:t>
            </a:r>
          </a:p>
        </p:txBody>
      </p:sp>
    </p:spTree>
    <p:extLst>
      <p:ext uri="{BB962C8B-B14F-4D97-AF65-F5344CB8AC3E}">
        <p14:creationId xmlns:p14="http://schemas.microsoft.com/office/powerpoint/2010/main" val="77353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-6846" y="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107950" y="260350"/>
            <a:ext cx="8666163" cy="877888"/>
          </a:xfrm>
          <a:prstGeom prst="rect">
            <a:avLst/>
          </a:prstGeom>
          <a:noFill/>
          <a:ln>
            <a:noFill/>
          </a:ln>
        </p:spPr>
        <p:txBody>
          <a:bodyPr lIns="18000" tIns="18000" rIns="18000" bIns="18000" anchor="ctr"/>
          <a:lstStyle/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Бюджетообразующие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организации муниципального образования</a:t>
            </a:r>
          </a:p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«Город Майкоп»</a:t>
            </a:r>
            <a:endParaRPr lang="ru-RU" sz="2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4824"/>
            <a:ext cx="3234866" cy="269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717045"/>
            <a:ext cx="54006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 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«Питейный дом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 Министерство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образования и науки Республики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Адыгея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ООО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МПК «Пивоваренный завод «Майкопский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 ПАО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«Сбербанк России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    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ФКУ ЕРЦ МО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РФ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ООО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Картонтара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ФГБОУ ВО «АГУ»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ПАО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Зарем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13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89132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Оценка потерь бюджета муниципального образования </a:t>
            </a:r>
          </a:p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«Город Майкоп» от предоставления льгот, установленных местными нормативными правовыми актами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состоянию </a:t>
            </a:r>
            <a:r>
              <a:rPr lang="ru-RU" sz="16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01.01.2024 </a:t>
            </a:r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данным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УФНС по РА)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983902"/>
              </p:ext>
            </p:extLst>
          </p:nvPr>
        </p:nvGraphicFramePr>
        <p:xfrm>
          <a:off x="127079" y="1178671"/>
          <a:ext cx="8622958" cy="527466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872207"/>
                <a:gridCol w="1944217"/>
                <a:gridCol w="1368152"/>
                <a:gridCol w="1364476"/>
                <a:gridCol w="1036953"/>
                <a:gridCol w="1036953"/>
              </a:tblGrid>
              <a:tr h="7925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</a:t>
                      </a:r>
                      <a:r>
                        <a:rPr lang="ru-RU" sz="1200" b="1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получателей льготы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Основание  введения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предоставления льготы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Порядок применения льготы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1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получателей льгот  (чел)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1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выпадающих доходов (тыс. руб.)</a:t>
                      </a:r>
                      <a:endParaRPr lang="ru-RU" sz="12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4" marB="0" anchor="ctr"/>
                </a:tc>
              </a:tr>
              <a:tr h="233686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3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016499">
                <a:tc>
                  <a:txBody>
                    <a:bodyPr/>
                    <a:lstStyle/>
                    <a:p>
                      <a:pPr marL="0" lvl="0" indent="0" algn="ctr" fontAlgn="b">
                        <a:buFont typeface="+mj-lt"/>
                        <a:buNone/>
                      </a:pPr>
                      <a:r>
                        <a:rPr lang="ru-RU" sz="1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Ветераны и инвалиды ВОВ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СНД</a:t>
                      </a:r>
                      <a:br>
                        <a:rPr lang="ru-RU" sz="1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 образования «Город Майкоп»</a:t>
                      </a:r>
                      <a:br>
                        <a:rPr lang="ru-RU" sz="1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25 ноября 2005 г. № 754</a:t>
                      </a:r>
                      <a:br>
                        <a:rPr lang="ru-RU" sz="1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 земельном налоге на территории муниципального образования «Город Майкоп» (с изменениями и дополнениями)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социальная</a:t>
                      </a: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0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в размере   100%</a:t>
                      </a:r>
                      <a:endParaRPr lang="ru-RU" sz="10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0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0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L="68582" marR="68582" marT="0" marB="0" anchor="ctr"/>
                </a:tc>
              </a:tr>
              <a:tr h="1291563">
                <a:tc>
                  <a:txBody>
                    <a:bodyPr/>
                    <a:lstStyle/>
                    <a:p>
                      <a:pPr marL="0" lvl="0" indent="0" algn="ctr" fontAlgn="b">
                        <a:buFont typeface="+mj-lt"/>
                        <a:buNone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Индивидуальные предприниматели и юридические лица, реализующие инвестиционные проекты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Постановление СНД</a:t>
                      </a:r>
                      <a:br>
                        <a:rPr lang="ru-RU" sz="1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муниципального образования «Город Майкоп»</a:t>
                      </a:r>
                      <a:br>
                        <a:rPr lang="ru-RU" sz="1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25 ноября 2005 г. № 754</a:t>
                      </a:r>
                      <a:br>
                        <a:rPr lang="ru-RU" sz="1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 земельном налоге на территории муниципального образования «Город Майкоп» (с изменениями и дополнениями)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стимулирующая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размере </a:t>
                      </a:r>
                    </a:p>
                    <a:p>
                      <a:pPr algn="ctr" fontAlgn="b"/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20%</a:t>
                      </a:r>
                      <a:endParaRPr lang="ru-RU" sz="10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2" marR="68582" marT="0" marB="0" anchor="ctr"/>
                </a:tc>
              </a:tr>
              <a:tr h="1638638">
                <a:tc>
                  <a:txBody>
                    <a:bodyPr/>
                    <a:lstStyle/>
                    <a:p>
                      <a:pPr marL="0" lvl="0" indent="0" algn="ctr" fontAlgn="b">
                        <a:buFont typeface="+mj-lt"/>
                        <a:buNone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Органы местного самоуправления муниципального образования «Город Майкоп», отраслевые (функциональные) структурные подразделения Администрации муниципального образования «Город Майкоп» и муниципальные учреждения муниципального образования «Город Майкоп»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Постановление СНД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муниципального образования «Город Майкоп»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25 ноября 2005 г. № 754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 земельном налоге на территории муниципального образования «Город Майкоп» (с изменениями и дополнениями)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техническая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размере   100%</a:t>
                      </a:r>
                    </a:p>
                    <a:p>
                      <a:pPr algn="ctr" fontAlgn="b"/>
                      <a:endParaRPr lang="ru-RU" sz="10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2" marR="68582" marT="0" marB="0" anchor="ctr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5"/>
          <a:stretch/>
        </p:blipFill>
        <p:spPr bwMode="auto">
          <a:xfrm>
            <a:off x="107504" y="-83705"/>
            <a:ext cx="1763689" cy="125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806995" y="858573"/>
            <a:ext cx="229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655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5976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налоговых доходов в бюджет муниципального образования </a:t>
            </a:r>
          </a:p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«Город Майкоп»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2021-2023 гг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311979"/>
              </p:ext>
            </p:extLst>
          </p:nvPr>
        </p:nvGraphicFramePr>
        <p:xfrm>
          <a:off x="251521" y="1484784"/>
          <a:ext cx="8640958" cy="5041644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528572"/>
                <a:gridCol w="1345210"/>
                <a:gridCol w="1383588"/>
                <a:gridCol w="1383588"/>
              </a:tblGrid>
              <a:tr h="5523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9" marB="0" anchor="ctr"/>
                </a:tc>
              </a:tr>
              <a:tr h="288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прибыль, доходы: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837 381,2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921 105,3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1 049 160,4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    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837 381,2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921 105,3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1 049 160,4</a:t>
                      </a:r>
                    </a:p>
                  </a:txBody>
                  <a:tcPr marL="9524" marR="9524" marT="9523" marB="0" anchor="ctr"/>
                </a:tc>
              </a:tr>
              <a:tr h="288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товары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(работы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услуги):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33 286,0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41 771,4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44 086,9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 (продукции), производимым в РФ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41 771,4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44 086,9</a:t>
                      </a:r>
                    </a:p>
                  </a:txBody>
                  <a:tcPr marL="9524" marR="9524" marT="9523" marB="0" anchor="ctr"/>
                </a:tc>
              </a:tr>
              <a:tr h="288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435 313,9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522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006,4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538 808,9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u="none" strike="noStrike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налог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взимаемый в связи с применением УСН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367 716,4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460 598,8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494 105,8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ед. налог на вмененный </a:t>
                      </a: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 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</a:t>
                      </a: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видов деятельности 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20 946,6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1 026,5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-565,5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ед. сельскохозяйственный  налог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11 909,7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14 761,6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22 271,2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связи с </a:t>
                      </a: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применением патентной 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34 741,2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45 619,5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22 997,4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88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имущество: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253 545,8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227 859,8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274 102,8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налог на имущество физических лиц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88 812,4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57 551,2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108 388,5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1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налог на имущество организаций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95 514,7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100 853,6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110 147,0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земельный  налог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69 218,7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69 455,0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55 567,3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Налоги, сборы и регул. платежи  за пользование природ. ресурсами: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9 618,0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11 550,3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6 976,9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16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налог на добычу общераспространенных полезных ископаемых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9 618,0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11 550,3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6 976,9</a:t>
                      </a:r>
                    </a:p>
                  </a:txBody>
                  <a:tcPr marL="9524" marR="9524" marT="9523" marB="0" anchor="ctr"/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26 005,3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26 903,5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25 944,2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28800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Задолженность по отмененным налогам и сборам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  <a:tr h="313278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Итого 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1 595 139,4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1 751 194,7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1 939 083,2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3" marB="0" anchor="ctr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163"/>
            <a:ext cx="2521099" cy="161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28384" y="1196752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194713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5406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54649"/>
            <a:ext cx="62281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неналоговых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доходов в бюджет муниципального образования </a:t>
            </a:r>
          </a:p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«Город Майкоп»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2021-2023 гг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137897"/>
              </p:ext>
            </p:extLst>
          </p:nvPr>
        </p:nvGraphicFramePr>
        <p:xfrm>
          <a:off x="287523" y="1196752"/>
          <a:ext cx="8568953" cy="523534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004557"/>
                <a:gridCol w="1296144"/>
                <a:gridCol w="1152128"/>
                <a:gridCol w="1116124"/>
              </a:tblGrid>
              <a:tr h="6080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2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3" marB="0" anchor="ctr"/>
                </a:tc>
              </a:tr>
              <a:tr h="492065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Доходы от использования имущества, находящегося в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государственной и муниципальной собственности: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87 709,6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150 454,8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169 930,8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63190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 доходы в виде прибыли, приходящейся на доли в уставных (складочных)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капиталах хозяйственных товариществ и обществ, или дивидендов по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акциям, принадлежащим городским округам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588,7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453,3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453,3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1055861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 доходы, получаемые в виде арендной либо иной платы за передачу в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возмездное пользование государственного и муниципального имущества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(за исключением имущества бюджетных и автономных учреждений, а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также имущества государственных и муниципальных унитарных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предприятий, в том числе казенных)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86 958,4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149 294,8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168 497,9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654449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 доходы от перечисления части прибыли, остающейся после уплаты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налогов и иных обязательных платежей  муниципальных унитарных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предприятий, созданных городскими округами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162,5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706,7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979,6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252014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Платежи при пользовании природными ресурсами: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8 019,6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7 285,7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6 484,0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252014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 плата за негативное воздействие на окружающую среду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8 019,6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7 285,7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6 484,0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462769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Доходы от оказания платных услуг (работ) и компенсации затрат 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государства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12 938,4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29 660,7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31 740,2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284513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Доходы от продажи материальных и нематериальных активов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42 701,2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57 776,3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65 167,7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23726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Штрафы, санкции, возмещение ущерба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6 772,8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6 952,6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7 036,9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  <a:tr h="304468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40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Итого неналоговые 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158 141,6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252 130,1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359,6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8" marB="0" anchor="ctr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" y="-12576"/>
            <a:ext cx="1800200" cy="172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997557" y="888643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221373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 bwMode="auto">
          <a:xfrm>
            <a:off x="1258888" y="188641"/>
            <a:ext cx="6273800" cy="835298"/>
          </a:xfrm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поступления </a:t>
            </a:r>
            <a:b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налоговых и неналоговых </a:t>
            </a: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доходов в </a:t>
            </a:r>
            <a:r>
              <a:rPr lang="ru-RU" altLang="ru-RU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муниципального образования </a:t>
            </a: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 Майкоп» в 2021-2023 гг. </a:t>
            </a:r>
            <a:br>
              <a:rPr lang="ru-RU" altLang="ru-RU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800" b="1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52639664"/>
              </p:ext>
            </p:extLst>
          </p:nvPr>
        </p:nvGraphicFramePr>
        <p:xfrm>
          <a:off x="323528" y="1268760"/>
          <a:ext cx="849694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740352" y="1002214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586399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-7615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0" y="22523"/>
            <a:ext cx="9001125" cy="6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effectLst/>
              </a:rPr>
              <a:t>     </a:t>
            </a: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Объем поступлений в бюджет муниципального образования                                            </a:t>
            </a:r>
            <a:b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«Город Майкоп» по основным доходным источникам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04225450"/>
              </p:ext>
            </p:extLst>
          </p:nvPr>
        </p:nvGraphicFramePr>
        <p:xfrm>
          <a:off x="423925" y="1628800"/>
          <a:ext cx="8280920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Овал 4"/>
          <p:cNvSpPr/>
          <p:nvPr/>
        </p:nvSpPr>
        <p:spPr>
          <a:xfrm>
            <a:off x="611560" y="842070"/>
            <a:ext cx="1850504" cy="7147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+13,9%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(+128 055,1)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339752" y="2636912"/>
            <a:ext cx="1850504" cy="7147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+3,2%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(+16 802,5)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067944" y="3717032"/>
            <a:ext cx="1850504" cy="7147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+20,3%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(+46 243,0)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796136" y="4431754"/>
            <a:ext cx="1850504" cy="7147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+12,9%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(+19 474,0)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899592" y="1628800"/>
            <a:ext cx="1152128" cy="576064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2555776" y="3449588"/>
            <a:ext cx="1224136" cy="55547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355976" y="4581128"/>
            <a:ext cx="1296144" cy="432048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6272547" y="5229200"/>
            <a:ext cx="1008112" cy="370756"/>
          </a:xfrm>
          <a:prstGeom prst="straightConnector1">
            <a:avLst/>
          </a:prstGeom>
          <a:ln w="25400">
            <a:solidFill>
              <a:schemeClr val="bg2">
                <a:lumMod val="2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740352" y="1186508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057225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7251"/>
          <a:stretch/>
        </p:blipFill>
        <p:spPr bwMode="auto">
          <a:xfrm>
            <a:off x="-414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107950" y="260350"/>
            <a:ext cx="8666163" cy="877888"/>
          </a:xfrm>
          <a:prstGeom prst="rect">
            <a:avLst/>
          </a:prstGeom>
          <a:noFill/>
          <a:ln>
            <a:noFill/>
          </a:ln>
        </p:spPr>
        <p:txBody>
          <a:bodyPr lIns="18000" tIns="18000" rIns="18000" bIns="18000" anchor="ctr"/>
          <a:lstStyle/>
          <a:p>
            <a:pPr algn="ctr">
              <a:defRPr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Структура </a:t>
            </a:r>
            <a:r>
              <a:rPr lang="ru-RU" sz="1800" b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поступлений доходов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бюджет муниципального образования «Город Майкоп»  по видам за 2023 год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171856407"/>
              </p:ext>
            </p:extLst>
          </p:nvPr>
        </p:nvGraphicFramePr>
        <p:xfrm>
          <a:off x="1835696" y="1397000"/>
          <a:ext cx="5544616" cy="469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5536" y="1844824"/>
            <a:ext cx="1800200" cy="914400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48264" y="1844824"/>
            <a:ext cx="1656184" cy="914400"/>
          </a:xfrm>
          <a:prstGeom prst="rect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2452" y="3329930"/>
            <a:ext cx="1634480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1 939 083,2 тыс. руб.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03926" y="3297535"/>
            <a:ext cx="1634480" cy="914400"/>
          </a:xfrm>
          <a:prstGeom prst="roundRect">
            <a:avLst/>
          </a:prstGeom>
          <a:solidFill>
            <a:srgbClr val="F7B511">
              <a:alpha val="49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280 359,6 тыс. руб.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22501" y="5301208"/>
            <a:ext cx="2880320" cy="91440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ВСЕГО:</a:t>
            </a:r>
          </a:p>
          <a:p>
            <a:pPr algn="ctr"/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2 219 442,8 тыс. руб.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567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5716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администрирования налоговых и неналоговых доходов за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666298036"/>
              </p:ext>
            </p:extLst>
          </p:nvPr>
        </p:nvGraphicFramePr>
        <p:xfrm>
          <a:off x="683568" y="1412776"/>
          <a:ext cx="784887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12886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238283"/>
              </p:ext>
            </p:extLst>
          </p:nvPr>
        </p:nvGraphicFramePr>
        <p:xfrm>
          <a:off x="611560" y="1700809"/>
          <a:ext cx="8136902" cy="48586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33305"/>
                <a:gridCol w="1115319"/>
                <a:gridCol w="1219867"/>
                <a:gridCol w="1488093"/>
                <a:gridCol w="1424181"/>
                <a:gridCol w="1456137"/>
              </a:tblGrid>
              <a:tr h="864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 год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Изменения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2022/2021,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%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Изменения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2023/2022,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%</a:t>
                      </a:r>
                    </a:p>
                  </a:txBody>
                  <a:tcPr anchor="ctr"/>
                </a:tc>
              </a:tr>
              <a:tr h="95126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32 058,3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3 873,7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-87,9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16 438,3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+324,4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84746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Субсидии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874 032,6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1 573 545,5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+80,0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3 357 203,4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+113,4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25086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1 242 013,6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1 405 881,3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+13,2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1 641 968,3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+16,8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1654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154 053,9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265 909,4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+72,6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61 771,2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-76,8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508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2 302 158,4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3 249 209,9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+41,1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5 077 381,2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+56,3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740352" y="1355924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779036" y="418353"/>
            <a:ext cx="6962775" cy="848320"/>
          </a:xfrm>
          <a:prstGeom prst="rect">
            <a:avLst/>
          </a:prstGeom>
          <a:ln>
            <a:noFill/>
          </a:ln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поступлений межбюджетных трансфертов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User\Downloads\ti7gJCsS8A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" y="0"/>
            <a:ext cx="2365648" cy="169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134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218075"/>
              </p:ext>
            </p:extLst>
          </p:nvPr>
        </p:nvGraphicFramePr>
        <p:xfrm>
          <a:off x="2123728" y="91118"/>
          <a:ext cx="6625160" cy="8223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625160"/>
              </a:tblGrid>
              <a:tr h="822325"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800" b="1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Динамика </a:t>
                      </a:r>
                      <a:r>
                        <a:rPr lang="ru-RU" sz="1800" b="1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расходов </a:t>
                      </a:r>
                      <a:r>
                        <a:rPr lang="ru-RU" sz="1800" b="1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бюджета </a:t>
                      </a:r>
                      <a:r>
                        <a:rPr lang="ru-RU" sz="1800" b="1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муниципального образования «Город Майкоп» </a:t>
                      </a:r>
                      <a:r>
                        <a:rPr lang="ru-RU" sz="1800" b="1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2021 – 2023 гг</a:t>
                      </a:r>
                      <a:r>
                        <a:rPr lang="ru-RU" sz="1800" b="1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800" b="1" kern="1200" baseline="0" dirty="0">
                        <a:solidFill>
                          <a:srgbClr val="0000FF"/>
                        </a:solidFill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7620" marR="7620" marT="7627" marB="0" anchor="ctr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086451"/>
              </p:ext>
            </p:extLst>
          </p:nvPr>
        </p:nvGraphicFramePr>
        <p:xfrm>
          <a:off x="323528" y="1124744"/>
          <a:ext cx="8568952" cy="540244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952328"/>
                <a:gridCol w="965230"/>
                <a:gridCol w="1049951"/>
                <a:gridCol w="1049951"/>
                <a:gridCol w="1004791"/>
                <a:gridCol w="1004791"/>
                <a:gridCol w="541910"/>
              </a:tblGrid>
              <a:tr h="381031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65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32499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Общегосударственные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227 603,0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256 642,3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293 902,9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77327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Национальная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и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правоохранительная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38 016,5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50 553,4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50 026,3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32499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Национальная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431 263,4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728 068,3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1 038 068,1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32541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Жилищно-коммунальное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713 050,8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1 005 436,9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2 364 097,6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32499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2 055 963,8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2 657 089,4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2 902 108,6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2510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Культура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кинематография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201 598,7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185 931,6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224 990,9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32499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Социальная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200 784,9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210 477,7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286 253,7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32499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Физическая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спорт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65 483,8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97 490,7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85 770,3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28442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Средства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массовой информации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27 054,2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28 475,9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8 974,8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51327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Обслуживание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государственного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муниципального долга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32 892,5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16 031,8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1 442,8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71104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Межбюджетные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трансферты общего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характера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бюджетной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системы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  <a:tr h="29137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3 993 711,60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5 236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7 255 636,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66" marR="8966" marT="8966" marB="0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069565" y="836712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10" name="Picture 3" descr="D:\User\Pictures\Solutions3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5696" cy="137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657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36"/>
            <a:ext cx="36576000" cy="2057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-108520" y="4936"/>
            <a:ext cx="9482385" cy="702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60648"/>
            <a:ext cx="84923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Уважаемые жители муниципального образования «Город Майкоп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»!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lnSpc>
                <a:spcPct val="11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«Бюджет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граждан» формируется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ознакомления граждан 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основными целями, задачами бюджетной политики муниципального образования «Город Майкоп», планируемыми и достигнутыми результатами его использования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понятном и доступном формате для широкого круга населения, с применением различных методов визуального оформления, использования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графиков, диаграмм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аналитических таблиц.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lnSpc>
                <a:spcPct val="11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Эффективное, ответственное и прозрачное управление муниципальными финансами является базовым условием достижения стратегических целей социально-экономического развития муниципального образования «Город Майкоп». Представленная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брошюра «Бюджет для граждан»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нацелена на получение обратной связи от граждан по интересующим их вопросам.</a:t>
            </a:r>
          </a:p>
          <a:p>
            <a:pPr indent="457200" algn="just">
              <a:lnSpc>
                <a:spcPct val="11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Брошюра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опубликована накануне публичных слушаний по отчету об исполнении бюджета муниципального образования «Город Майкоп» за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год, которые состоятся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года в 10-00 часов по адресу: г. Майкоп, ул.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Краснооктябрьская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21.</a:t>
            </a:r>
          </a:p>
          <a:p>
            <a:pPr indent="457200" algn="just">
              <a:lnSpc>
                <a:spcPct val="11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Надеюсь, что представление информации об исполнении бюджета муниципального образования «Город Майкоп» за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многих заинтересует и повысит уровень общественного участия граждан в бюджетном процессе муниципального образования.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indent="457200" algn="r">
              <a:lnSpc>
                <a:spcPct val="110000"/>
              </a:lnSpc>
            </a:pP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r">
              <a:lnSpc>
                <a:spcPct val="110000"/>
              </a:lnSpc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уважением, Л.В.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Ялина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начальник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Финансового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управления </a:t>
            </a:r>
          </a:p>
          <a:p>
            <a:pPr indent="457200" algn="r">
              <a:lnSpc>
                <a:spcPct val="110000"/>
              </a:lnSpc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Администрации муниципального образования «Город Майкоп».</a:t>
            </a:r>
          </a:p>
          <a:p>
            <a:pPr indent="457200" algn="just">
              <a:lnSpc>
                <a:spcPct val="110000"/>
              </a:lnSpc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350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2704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260648"/>
            <a:ext cx="6301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Расходы по разделу «Общегосударственные вопросы»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году составили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93 902,9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591767"/>
              </p:ext>
            </p:extLst>
          </p:nvPr>
        </p:nvGraphicFramePr>
        <p:xfrm>
          <a:off x="251520" y="1628800"/>
          <a:ext cx="8640961" cy="487604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5482142"/>
                <a:gridCol w="1053038"/>
                <a:gridCol w="1089197"/>
                <a:gridCol w="1016584"/>
              </a:tblGrid>
              <a:tr h="57606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  <a:tr h="44226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Общегосударственные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299 486,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902,9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  <a:tr h="63785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Функционирование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высшего должностного лица субъекта Российской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Федерации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муниципального образования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2 706,5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690,7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  <a:tr h="79208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Функционирование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законодательных (представительных) органов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государственной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власти и представительных органов муниципальных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15 715,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519,3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  <a:tr h="69958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Функционирование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Правительства Российской Федерации, высших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исполнительных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органов государственной власти субъектов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Российской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Федерации, местных администраций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101 468,0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550,1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  <a:tr h="46639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Обеспечение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финансовых, налоговых и таможенных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органов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органов финансового (финансово-бюджетного) надзора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30 072,9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313,1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  <a:tr h="41814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Обеспечение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 выборов и референдумов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13 315,0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  <a:tr h="39401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Резервные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1 647,0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  <a:tr h="44964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Другие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134 561,2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514,7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0" marR="6940" marT="6940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069565" y="1005989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483768" cy="17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92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-172629" y="-7486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10743663"/>
              </p:ext>
            </p:extLst>
          </p:nvPr>
        </p:nvGraphicFramePr>
        <p:xfrm>
          <a:off x="4572000" y="4581128"/>
          <a:ext cx="4032448" cy="1728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Группа 2"/>
          <p:cNvGrpSpPr>
            <a:grpSpLocks/>
          </p:cNvGrpSpPr>
          <p:nvPr/>
        </p:nvGrpSpPr>
        <p:grpSpPr bwMode="auto">
          <a:xfrm>
            <a:off x="730916" y="3367233"/>
            <a:ext cx="7626911" cy="1093269"/>
            <a:chOff x="2238515" y="6342659"/>
            <a:chExt cx="6041846" cy="911688"/>
          </a:xfrm>
          <a:solidFill>
            <a:schemeClr val="accent5">
              <a:lumMod val="60000"/>
              <a:lumOff val="4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9" name="Прямоугольник 8"/>
            <p:cNvSpPr/>
            <p:nvPr/>
          </p:nvSpPr>
          <p:spPr>
            <a:xfrm>
              <a:off x="2238515" y="6353629"/>
              <a:ext cx="1184989" cy="900718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Совет народных депутатов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132586" y="6342659"/>
              <a:ext cx="1147775" cy="900718"/>
            </a:xfrm>
            <a:prstGeom prst="rect">
              <a:avLst/>
            </a:prstGeom>
            <a:grpFill/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Контрольно-счетная палата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773038" y="1912378"/>
            <a:ext cx="3006874" cy="46166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023828" y="3645024"/>
            <a:ext cx="3168352" cy="1008112"/>
          </a:xfrm>
          <a:prstGeom prst="rect">
            <a:avLst/>
          </a:prstGeom>
          <a:gradFill>
            <a:gsLst>
              <a:gs pos="0">
                <a:srgbClr val="00E266"/>
              </a:gs>
              <a:gs pos="71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charset="-122"/>
                <a:cs typeface="Times New Roman" pitchFamily="18" charset="0"/>
              </a:rPr>
              <a:t>Администрация муниципального образования «Город Майкоп»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49" y="4759168"/>
            <a:ext cx="1495832" cy="2070479"/>
          </a:xfrm>
          <a:prstGeom prst="rect">
            <a:avLst/>
          </a:prstGeom>
          <a:effectLst/>
        </p:spPr>
      </p:pic>
      <p:sp>
        <p:nvSpPr>
          <p:cNvPr id="19" name="Выноска со стрелкой вниз 18"/>
          <p:cNvSpPr/>
          <p:nvPr/>
        </p:nvSpPr>
        <p:spPr bwMode="auto">
          <a:xfrm>
            <a:off x="730916" y="188639"/>
            <a:ext cx="8136901" cy="1954571"/>
          </a:xfrm>
          <a:prstGeom prst="downArrow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 органов местного самоуправления муниципального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«Город Майкоп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в 2023 году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Выноска со стрелкой вниз 19"/>
          <p:cNvSpPr/>
          <p:nvPr/>
        </p:nvSpPr>
        <p:spPr bwMode="auto">
          <a:xfrm>
            <a:off x="3923928" y="2420888"/>
            <a:ext cx="1404156" cy="1224136"/>
          </a:xfrm>
          <a:prstGeom prst="downArrow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3144666" y="2204865"/>
            <a:ext cx="3168352" cy="10189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宋体" charset="-122"/>
                <a:cs typeface="Times New Roman" pitchFamily="18" charset="0"/>
              </a:rPr>
              <a:t>Глава Муниципального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宋体" charset="-122"/>
                <a:cs typeface="Times New Roman" pitchFamily="18" charset="0"/>
              </a:rPr>
              <a:t>образования «Город Майкоп»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2343076" y="3026548"/>
            <a:ext cx="680752" cy="35384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341123" y="3026548"/>
            <a:ext cx="567813" cy="34068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7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045185"/>
            <a:ext cx="59401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Расходы по разделу «Национальная безопасность и правоохранительная деятельность»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году составили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50 026,3 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333752"/>
              </p:ext>
            </p:extLst>
          </p:nvPr>
        </p:nvGraphicFramePr>
        <p:xfrm>
          <a:off x="539552" y="3140968"/>
          <a:ext cx="8249716" cy="277956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818217"/>
                <a:gridCol w="1078787"/>
                <a:gridCol w="1181528"/>
                <a:gridCol w="1171184"/>
              </a:tblGrid>
              <a:tr h="58071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</a:tr>
              <a:tr h="67465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Национальная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и правоохранительная </a:t>
                      </a:r>
                      <a:endParaRPr lang="ru-RU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деятельность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60 137,1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50 026,3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</a:tr>
              <a:tr h="67465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Гражданская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12 589,6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12 562,0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</a:tr>
              <a:tr h="84954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Защита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 и территории от чрезвычайных ситуаций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природного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техногенного характера, пожарная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безопасность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47 547,5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37 464,</a:t>
                      </a:r>
                      <a:r>
                        <a:rPr lang="ru-RU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 rotWithShape="1">
          <a:blip r:embed="rId3"/>
          <a:srcRect l="13344" t="12611" r="26689" b="14714"/>
          <a:stretch/>
        </p:blipFill>
        <p:spPr bwMode="auto">
          <a:xfrm>
            <a:off x="6300192" y="692696"/>
            <a:ext cx="2828628" cy="213206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884368" y="2824758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945996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138972"/>
              </p:ext>
            </p:extLst>
          </p:nvPr>
        </p:nvGraphicFramePr>
        <p:xfrm>
          <a:off x="683568" y="2492896"/>
          <a:ext cx="8064895" cy="36004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463098"/>
                <a:gridCol w="1096199"/>
                <a:gridCol w="1252799"/>
                <a:gridCol w="1252799"/>
              </a:tblGrid>
              <a:tr h="5028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4332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Национальная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1 058 295,1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1 038 068,1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Сельское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и рыболовство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23 739,6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5 349,0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Водное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2 458,3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1 963,3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Транспорт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248 757,7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248 757,7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Дорожное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(дорожные фонды)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756 349,3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755 433,7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Связь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информатика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6 214,8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6 120,0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Другие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20 775,4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20 444,4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44" marR="8244" marT="8244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804869" y="764704"/>
            <a:ext cx="6048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sz="2000" b="1" dirty="0" smtClean="0">
                <a:latin typeface="Times New Roman"/>
                <a:cs typeface="Times New Roman"/>
              </a:rPr>
              <a:t>«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Национальная экономика</a:t>
            </a:r>
            <a:r>
              <a:rPr lang="ru-RU" sz="2000" b="1" dirty="0" smtClean="0">
                <a:latin typeface="Times New Roman"/>
                <a:cs typeface="Times New Roman"/>
              </a:rPr>
              <a:t>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составили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1 038 068,1 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53541" y="2132856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146378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743136"/>
              </p:ext>
            </p:extLst>
          </p:nvPr>
        </p:nvGraphicFramePr>
        <p:xfrm>
          <a:off x="611560" y="2996952"/>
          <a:ext cx="8229600" cy="28702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291780"/>
                <a:gridCol w="1216742"/>
                <a:gridCol w="1360539"/>
                <a:gridCol w="1360539"/>
              </a:tblGrid>
              <a:tr h="54186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</a:tr>
              <a:tr h="4910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Жилищно-коммунальное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2 435 251,8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2 364 097,6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Жилищное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120 249,8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114 858,7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</a:tr>
              <a:tr h="4656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Коммунальное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1 224 653,4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1 216 165,3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</a:tr>
              <a:tr h="4148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Благоустройство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998 981,9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942 367,2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</a:tr>
              <a:tr h="4995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Другие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жилищно-коммунального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хозяйства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91 366,7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90 706,4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67" marR="8467" marT="8467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853541" y="2636912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10850" t="15316" r="23717" b="18345"/>
          <a:stretch/>
        </p:blipFill>
        <p:spPr bwMode="auto">
          <a:xfrm>
            <a:off x="186065" y="631379"/>
            <a:ext cx="3665855" cy="2090420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51920" y="1117074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b="1" dirty="0" smtClean="0">
                <a:latin typeface="Times New Roman"/>
                <a:cs typeface="Times New Roman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илищно-коммунальное хозяйство</a:t>
            </a:r>
            <a:r>
              <a:rPr lang="ru-RU" b="1" dirty="0" smtClean="0">
                <a:latin typeface="Times New Roman"/>
                <a:cs typeface="Times New Roman"/>
              </a:rPr>
              <a:t>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</a:t>
            </a:r>
          </a:p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2 364 097,6 тыс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</p:spTree>
    <p:extLst>
      <p:ext uri="{BB962C8B-B14F-4D97-AF65-F5344CB8AC3E}">
        <p14:creationId xmlns:p14="http://schemas.microsoft.com/office/powerpoint/2010/main" val="318907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052736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b="1" dirty="0" smtClean="0">
                <a:latin typeface="Times New Roman"/>
                <a:cs typeface="Times New Roman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бразование</a:t>
            </a:r>
            <a:r>
              <a:rPr lang="ru-RU" b="1" dirty="0" smtClean="0">
                <a:latin typeface="Times New Roman"/>
                <a:cs typeface="Times New Roman"/>
              </a:rPr>
              <a:t>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defTabSz="866775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 составили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2 902 108,6 тыс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927724"/>
              </p:ext>
            </p:extLst>
          </p:nvPr>
        </p:nvGraphicFramePr>
        <p:xfrm>
          <a:off x="539551" y="2564904"/>
          <a:ext cx="8095724" cy="367240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477181"/>
                <a:gridCol w="1238891"/>
                <a:gridCol w="1189826"/>
                <a:gridCol w="1189826"/>
              </a:tblGrid>
              <a:tr h="6308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</a:tr>
              <a:tr h="4492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Образование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2 903 321,5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2 902 108,6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Дошкольное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1 030 274,4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1 030 224,5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Общее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1 708 310,3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1 707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843,3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Дополнительное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детей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67 749,2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67 749,2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Молодежная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10 828,5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10 774,3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</a:tr>
              <a:tr h="5760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Другие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образования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86 159,1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85 517,3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" marR="9143" marT="9143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709525" y="2204864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11" y="30644"/>
            <a:ext cx="2618298" cy="251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889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67945" y="1412776"/>
            <a:ext cx="4464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b="1" dirty="0" smtClean="0">
                <a:latin typeface="Times New Roman"/>
                <a:cs typeface="Times New Roman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Культура, кинематография</a:t>
            </a:r>
            <a:r>
              <a:rPr lang="ru-RU" b="1" dirty="0" smtClean="0">
                <a:latin typeface="Times New Roman"/>
                <a:cs typeface="Times New Roman"/>
              </a:rPr>
              <a:t>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 </a:t>
            </a:r>
          </a:p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224 990,9 тыс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016890"/>
              </p:ext>
            </p:extLst>
          </p:nvPr>
        </p:nvGraphicFramePr>
        <p:xfrm>
          <a:off x="468068" y="3573016"/>
          <a:ext cx="8352404" cy="165854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5169359"/>
                <a:gridCol w="1082311"/>
                <a:gridCol w="988965"/>
                <a:gridCol w="1111769"/>
              </a:tblGrid>
              <a:tr h="50740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</a:tr>
              <a:tr h="3938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Культура, кинематография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224 990,9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224 990,9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</a:tr>
              <a:tr h="4165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Культура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216 950,8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216 950,8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</a:tr>
              <a:tr h="3407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Другие вопросы в области культуры, кинематографии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8 040,1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8 040,1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3" marR="7573" marT="7573" marB="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853541" y="3257453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13963" t="7556" r="31792" b="10700"/>
          <a:stretch/>
        </p:blipFill>
        <p:spPr bwMode="auto">
          <a:xfrm>
            <a:off x="611560" y="564676"/>
            <a:ext cx="3219450" cy="2728595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4581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196752"/>
            <a:ext cx="5185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b="1" dirty="0" smtClean="0">
                <a:latin typeface="Times New Roman"/>
                <a:cs typeface="Times New Roman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r>
              <a:rPr lang="ru-RU" b="1" dirty="0" smtClean="0">
                <a:latin typeface="Times New Roman"/>
                <a:cs typeface="Times New Roman"/>
              </a:rPr>
              <a:t>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 составили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286 253,7 тыс. руб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252913"/>
              </p:ext>
            </p:extLst>
          </p:nvPr>
        </p:nvGraphicFramePr>
        <p:xfrm>
          <a:off x="563318" y="2996952"/>
          <a:ext cx="8039099" cy="315426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315241"/>
                <a:gridCol w="1136562"/>
                <a:gridCol w="1293648"/>
                <a:gridCol w="1293648"/>
              </a:tblGrid>
              <a:tr h="5429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371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Социальная политика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291 947,9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286 253,7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Пенсионное обеспечение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21 735,7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21 718,0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Социальное обеспечение населения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28 636,2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23 905,4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Охрана семьи и детства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239 328,4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238 619,6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619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Другие вопросы в области социальной политики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2 247,6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740352" y="2658398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" b="100000" l="0" r="100000">
                        <a14:foregroundMark x1="10222" y1="50222" x2="47889" y2="50222"/>
                        <a14:foregroundMark x1="51333" y1="52556" x2="51333" y2="90111"/>
                        <a14:foregroundMark x1="92000" y1="50556" x2="52667" y2="50222"/>
                        <a14:foregroundMark x1="18333" y1="28778" x2="25444" y2="45889"/>
                        <a14:foregroundMark x1="80593" y1="29380" x2="81671" y2="49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72" y="-21442"/>
            <a:ext cx="3082717" cy="308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3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9" y="1340768"/>
            <a:ext cx="4639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b="1" dirty="0" smtClean="0">
                <a:latin typeface="Times New Roman"/>
                <a:cs typeface="Times New Roman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Физическая культура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спорт</a:t>
            </a:r>
            <a:r>
              <a:rPr lang="ru-RU" b="1" dirty="0" smtClean="0">
                <a:latin typeface="Times New Roman"/>
                <a:cs typeface="Times New Roman"/>
              </a:rPr>
              <a:t>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2023 году</a:t>
            </a:r>
          </a:p>
          <a:p>
            <a:pPr algn="ctr" defTabSz="866775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составили 85 770,3 тыс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572975"/>
              </p:ext>
            </p:extLst>
          </p:nvPr>
        </p:nvGraphicFramePr>
        <p:xfrm>
          <a:off x="658432" y="3284984"/>
          <a:ext cx="7848872" cy="32766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348676"/>
                <a:gridCol w="1548597"/>
                <a:gridCol w="1535361"/>
                <a:gridCol w="1416238"/>
              </a:tblGrid>
              <a:tr h="619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239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Физическая культура и спорт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85 770,3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85 770,3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762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Физическая культура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62 553,5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553,5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143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Массовый спорт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18 086,8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18 086,8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429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Другие вопросы в области физической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культуры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спорта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5 130,0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5 130,0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596335" y="2890818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336372" cy="19926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4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49906" y="1556792"/>
            <a:ext cx="4798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b="1" dirty="0" smtClean="0">
                <a:latin typeface="Times New Roman"/>
                <a:cs typeface="Times New Roman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массовой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информации</a:t>
            </a:r>
            <a:r>
              <a:rPr lang="ru-RU" b="1" dirty="0" smtClean="0">
                <a:latin typeface="Times New Roman"/>
                <a:cs typeface="Times New Roman"/>
              </a:rPr>
              <a:t>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 </a:t>
            </a:r>
          </a:p>
          <a:p>
            <a:pPr algn="ctr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8 974,8 тыс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933452"/>
              </p:ext>
            </p:extLst>
          </p:nvPr>
        </p:nvGraphicFramePr>
        <p:xfrm>
          <a:off x="817318" y="3933056"/>
          <a:ext cx="7531100" cy="14173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213100"/>
                <a:gridCol w="1485900"/>
                <a:gridCol w="1473200"/>
                <a:gridCol w="1358900"/>
              </a:tblGrid>
              <a:tr h="31583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0482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Средства массовой информации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8 974,8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8 974,8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7625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Периодическая печать и издательства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974,8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8 974,8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380312" y="3645024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9" y="906450"/>
            <a:ext cx="3880699" cy="26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06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1547665" y="188640"/>
            <a:ext cx="6984776" cy="864096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Основные показатели социально-экономического развития муниципального образования</a:t>
            </a:r>
            <a:br>
              <a:rPr lang="ru-RU" sz="1800" b="1" dirty="0" smtClean="0"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«Город Майкоп» за 2023 год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0" y="260648"/>
            <a:ext cx="1192552" cy="73545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919201"/>
              </p:ext>
            </p:extLst>
          </p:nvPr>
        </p:nvGraphicFramePr>
        <p:xfrm>
          <a:off x="251520" y="1556792"/>
          <a:ext cx="8712968" cy="48330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/>
                <a:gridCol w="3552190"/>
                <a:gridCol w="1443740"/>
                <a:gridCol w="1159408"/>
                <a:gridCol w="1256027"/>
                <a:gridCol w="869555"/>
              </a:tblGrid>
              <a:tr h="36127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измерения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Выполне-ние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прогноза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19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Прогноз на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2023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30" marR="36830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28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полному кругу (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оперативная информация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27 884,1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30" marR="3683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29 215,1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41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продукции сельскохозяйственного производства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3 197,6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30" marR="36830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отчетные данные ответственный исполнитель формирует в июне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26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 основной капитал (по крупным и средним предприятиям) за счет всех источников финансирования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300,3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30" marR="3683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9 611,3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131,7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238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платных услуг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населению –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крупным и средним предприятиям)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980,6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(по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полному кругу предприятий)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30" marR="36830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11 313,2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447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заработная плата (по крупным и средним предприятиям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40 528,1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30" marR="3683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48 335,5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119,3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7031" marR="3703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956376" y="1199546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745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7" y="1628800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разделу </a:t>
            </a:r>
            <a:r>
              <a:rPr lang="ru-RU" sz="2000" b="1" dirty="0" smtClean="0">
                <a:latin typeface="Times New Roman"/>
                <a:cs typeface="Times New Roman"/>
              </a:rPr>
              <a:t>«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Обслуживание государственного и  муниципального долга</a:t>
            </a:r>
            <a:r>
              <a:rPr lang="ru-RU" sz="2000" b="1" dirty="0" smtClean="0">
                <a:latin typeface="Times New Roman"/>
                <a:cs typeface="Times New Roman"/>
              </a:rPr>
              <a:t>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году</a:t>
            </a:r>
          </a:p>
          <a:p>
            <a:pPr algn="ctr"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1 442,8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060973"/>
              </p:ext>
            </p:extLst>
          </p:nvPr>
        </p:nvGraphicFramePr>
        <p:xfrm>
          <a:off x="1043608" y="3933056"/>
          <a:ext cx="7531100" cy="184785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213100"/>
                <a:gridCol w="1485900"/>
                <a:gridCol w="1473200"/>
                <a:gridCol w="1358900"/>
              </a:tblGrid>
              <a:tr h="52387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 (подраздела)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2865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Обслуживание государственного и </a:t>
                      </a:r>
                      <a:endParaRPr lang="ru-RU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муниципального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1 584,5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442,8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9532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Обслуживание государственного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rtl="0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(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муниципального) внутреннего долга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1 584,5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442,8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637517" y="3645024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52736"/>
            <a:ext cx="3841051" cy="216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6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3" t="19962" r="29490" b="25102"/>
          <a:stretch/>
        </p:blipFill>
        <p:spPr bwMode="auto">
          <a:xfrm>
            <a:off x="0" y="-4539"/>
            <a:ext cx="9165736" cy="6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2123" y="188640"/>
            <a:ext cx="8479606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Программно-целевые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66775">
              <a:defRPr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 «Город Майкоп»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5404" y="908720"/>
            <a:ext cx="86963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/>
            <a:r>
              <a:rPr lang="ru-RU" alt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Интегрированные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бюджетный процесс муниципальные программы муниципального образования «Город Майкоп» учитывают все направления социально-экономического развития муниципального образования и позволяют более четко определить приоритеты использования бюджетных средств и, следовательно, создают условия для повышения качества бюджетного планирования, эффективности, гибкости и результативности использования бюджетных средств. 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528354405"/>
              </p:ext>
            </p:extLst>
          </p:nvPr>
        </p:nvGraphicFramePr>
        <p:xfrm>
          <a:off x="0" y="2149128"/>
          <a:ext cx="9900592" cy="4708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5797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473611"/>
              </p:ext>
            </p:extLst>
          </p:nvPr>
        </p:nvGraphicFramePr>
        <p:xfrm>
          <a:off x="251521" y="1055281"/>
          <a:ext cx="8712966" cy="547006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791699"/>
                <a:gridCol w="1176380"/>
                <a:gridCol w="1331508"/>
                <a:gridCol w="1413379"/>
              </a:tblGrid>
              <a:tr h="576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           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           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  <a:tr h="93499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«Развитие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хозяйства и регулирование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рынков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сельскохозяйственной продукции, сырья и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продовольствия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муниципальном образовании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 </a:t>
                      </a: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3706,5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  <a:tr h="57716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«Развитие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общественного пассажирского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транспорта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муниципальном образовании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243 125,1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243 125,1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  <a:tr h="57606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«Информатизация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Администрации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муниципального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6 943,5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6 848,6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  <a:tr h="56498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«Развитие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системы образования муниципального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образования 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2 865 096,0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2 864 634,4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  <a:tr h="79208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«Развитие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территориального общественного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самоуправления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муниципальном образовании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</a:t>
                      </a: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36 322,6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36 322,6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  <a:tr h="57606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«Развитие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культуры муниципального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образования 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224 451,3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224 451,3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  <a:tr h="37111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«Молодежь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столицы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Адыгеи»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10 828,5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10 774,4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  <a:tr h="50150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«О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противодействии коррупции в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муниципальном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8" marR="5398" marT="5398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1550" y="116632"/>
            <a:ext cx="72009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66775">
              <a:defRPr/>
            </a:pPr>
            <a:r>
              <a:rPr lang="ru-RU" sz="1800" b="1" dirty="0">
                <a:latin typeface="Times New Roman" pitchFamily="18" charset="0"/>
                <a:ea typeface="+mj-ea"/>
                <a:cs typeface="Times New Roman" pitchFamily="18" charset="0"/>
              </a:rPr>
              <a:t>Расходы </a:t>
            </a:r>
            <a:r>
              <a:rPr lang="ru-RU" sz="1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бюджета муниципального образования «Город Майкоп» на </a:t>
            </a:r>
            <a:r>
              <a:rPr lang="ru-RU" sz="1800" b="1" dirty="0">
                <a:latin typeface="Times New Roman" pitchFamily="18" charset="0"/>
                <a:ea typeface="+mj-ea"/>
                <a:cs typeface="Times New Roman" pitchFamily="18" charset="0"/>
              </a:rPr>
              <a:t>реализацию программных и внепрограммных мероприятий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100392" y="692696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050983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032388"/>
              </p:ext>
            </p:extLst>
          </p:nvPr>
        </p:nvGraphicFramePr>
        <p:xfrm>
          <a:off x="323528" y="188643"/>
          <a:ext cx="8568952" cy="658268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712500"/>
                <a:gridCol w="1156935"/>
                <a:gridCol w="1309499"/>
                <a:gridCol w="1390018"/>
              </a:tblGrid>
              <a:tr h="4892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           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           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24834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«Управление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муниципальными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31 713,8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31 565,4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44529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«Развитие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 массовой информации в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муниципальном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8 974,8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8 974,8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6634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«Развитие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жилищно-коммунального, дорожного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хозяйства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благоустройства в муниципальном образовании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2 273 649,4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2 231 950,8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6634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«Обеспечение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и реализации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полномочий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Комитета по управлению имуществом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муниципального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39 999,8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38 339,9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44529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«Формирование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городской среды в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муниципальном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780 682,2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755 802,9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6634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«Экономическое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 формирование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инвестиционной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привлекательности муниципального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образования 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84438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«Профилактика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правонарушений и обеспечение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безопасности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жизнедеятельности населения на территории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муниципального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59 668,8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49 557,9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44529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«Социальная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отдельных категорий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граждан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2 724,4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2 724,2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6634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«Улучшение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жилищных условий граждан,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проживающих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муниципальном образовании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</a:t>
                      </a: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261 626,0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254 524,1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6634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Программа «Развитие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физической культуры и спорта,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формирование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здорового образа жизни населения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муниципального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85 619,3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85 619,3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  <a:tr h="3476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6 935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6 849 509,4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3" marR="8833" marT="883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040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054341"/>
              </p:ext>
            </p:extLst>
          </p:nvPr>
        </p:nvGraphicFramePr>
        <p:xfrm>
          <a:off x="395536" y="476676"/>
          <a:ext cx="8424935" cy="612067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739507"/>
                <a:gridCol w="1142560"/>
                <a:gridCol w="1188723"/>
                <a:gridCol w="1354145"/>
              </a:tblGrid>
              <a:tr h="5060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внепрограммного мероприятия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           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                       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30298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Внепрограммные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3502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функционирования Управления архитектуры и </a:t>
                      </a:r>
                      <a:endParaRPr lang="ru-RU" sz="140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градостроительства 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</a:t>
                      </a:r>
                    </a:p>
                    <a:p>
                      <a:pPr algn="l" fontAlgn="t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Майкоп»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18 991,7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18 991,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44557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Обеспечение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функционирования Совета народных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депутатов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15 715,8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15 519,3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44557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Обеспечение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функционирования Главы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</a:t>
                      </a: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2 055,5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44557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Обеспечение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функционирования Администрации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муниципального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98 907,0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97 989,0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44557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Обеспечение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функционирования Контрольно-счетной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палаты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10 446,6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9 693,5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25655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Проведение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выборов и референдумов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13 315,0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13 315,0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663502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Муниципальные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премии, социальные и иные выплаты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населению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иные мероприятия в области социальной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политики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24 237,8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23 993,6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25655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Резервные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фонды и целевые финансовые резервы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26 625,0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24 978,0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44557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Осуществление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отдельных переданных полномочий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субъекта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131  004,7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111 471,5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44557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Прочие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направления деятельности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муниципальных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44 230,9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42 711,6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44557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Реализация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иных полномочий органов местного 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самоуправления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48 507,5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45 424,5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  <a:tr h="3525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434 037,5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406 126,7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2" marR="9512" marT="9512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086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3177" y="116632"/>
            <a:ext cx="8259390" cy="135421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сельского хозяйства и регулирование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рынков 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сельскохозяйственной продукции, сырья и продовольствия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» в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муниципальном образовании «Город Майкоп»</a:t>
            </a:r>
          </a:p>
          <a:p>
            <a:pPr algn="ctr">
              <a:defRPr/>
            </a:pP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2022 - 202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3347864" y="1733907"/>
            <a:ext cx="540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Цели:</a:t>
            </a:r>
          </a:p>
          <a:p>
            <a:r>
              <a:rPr lang="ru-RU" sz="1200" dirty="0" smtClean="0">
                <a:latin typeface="Times New Roman" pitchFamily="18" charset="0"/>
                <a:ea typeface="Calibri"/>
                <a:cs typeface="Times New Roman" pitchFamily="18" charset="0"/>
              </a:rPr>
              <a:t>Обеспечение </a:t>
            </a:r>
            <a:r>
              <a:rPr lang="ru-RU" sz="1200" dirty="0">
                <a:latin typeface="Times New Roman" pitchFamily="18" charset="0"/>
                <a:ea typeface="Calibri"/>
                <a:cs typeface="Times New Roman" pitchFamily="18" charset="0"/>
              </a:rPr>
              <a:t>устойчивого роста объема сельскохозяйственной продукции, производимой на территории муниципального образования «Город Майкоп», а также повышение конкурентоспособности данной </a:t>
            </a:r>
            <a:r>
              <a:rPr lang="ru-RU" sz="12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продукции.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8"/>
          <p:cNvSpPr>
            <a:spLocks noChangeArrowheads="1"/>
          </p:cNvSpPr>
          <p:nvPr/>
        </p:nvSpPr>
        <p:spPr bwMode="auto">
          <a:xfrm>
            <a:off x="3348236" y="2564904"/>
            <a:ext cx="52562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fontAlgn="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28600" indent="-228600" algn="l" fontAlgn="t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Популяризация сельскохозяйственного производства и развитие малых форм хозяйствования на селе;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 fontAlgn="t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Создание условий для развития сельскохозяйственного производства.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666266"/>
              </p:ext>
            </p:extLst>
          </p:nvPr>
        </p:nvGraphicFramePr>
        <p:xfrm>
          <a:off x="251520" y="3709387"/>
          <a:ext cx="8784976" cy="287971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6898080"/>
                <a:gridCol w="873263"/>
                <a:gridCol w="1013633"/>
              </a:tblGrid>
              <a:tr h="5117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3 710,4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3 706,5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96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муниципальной программы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объемов валового сбора зерновых и зернобобовых культур в хозяйствах всех категорий по отношению к предыдущему году, %.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103,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объемов валового сбора масличных культур в хозяйствах всех категорий по отношению к предыдущему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году, %.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103,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102,2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671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объемов валовой сбора овощей в хозяйствах всех категорий по отношению к предыдущему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году, %.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103,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101,5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объемов производство скота и птицы на убой (в живом весе) в хозяйствах всех категорий по отношению к предыдущему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году, %.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103,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135,7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72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объемов производства молока в хозяйствах всех категорий по отношению к предыдущему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году, %.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103,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101,2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объемов производства яиц в хозяйствах всех категорий по отношению к предыдущему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году, %.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103,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99,8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32409"/>
            <a:ext cx="2690613" cy="266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044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9090" y="116632"/>
            <a:ext cx="8583613" cy="163121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общественного пассажирского транспорта 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муниципальном образовании «Город Майкоп» </a:t>
            </a:r>
          </a:p>
          <a:p>
            <a:pPr algn="ctr">
              <a:defRPr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2022-2026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годы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8"/>
          <p:cNvSpPr>
            <a:spLocks noChangeArrowheads="1"/>
          </p:cNvSpPr>
          <p:nvPr/>
        </p:nvSpPr>
        <p:spPr bwMode="auto">
          <a:xfrm>
            <a:off x="4355976" y="2243151"/>
            <a:ext cx="4549499" cy="132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Совершенствование маршрутной сети городского общественного транспорта.</a:t>
            </a:r>
          </a:p>
          <a:p>
            <a:pPr algn="l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Модернизация и обновление парка городского общественного транспорта.</a:t>
            </a:r>
          </a:p>
          <a:p>
            <a:pPr algn="l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Повышение комфорта и безопасности городского общественного транспорта.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370333"/>
              </p:ext>
            </p:extLst>
          </p:nvPr>
        </p:nvGraphicFramePr>
        <p:xfrm>
          <a:off x="243120" y="3575830"/>
          <a:ext cx="8460224" cy="3128229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697801"/>
                <a:gridCol w="883227"/>
                <a:gridCol w="879196"/>
              </a:tblGrid>
              <a:tr h="4900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 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r>
                        <a:rPr lang="en-US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243 125,1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243 125,1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80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05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пассажиров, воспользовавшихся правом льготного проезда на городском наземном электрическом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транспорте,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чел.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730800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776880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7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Выполнение расписания движения городского  наземного электрического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транспорта,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%.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5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введенных в эксплуатацию новых троллейбусов, в том числе приспособленных для перевозки маломобильных групп населения (нарастающим итогом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),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ед.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5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Прирост проверок по обследованию наземного электрического транспорта на соблюдение правил перевозки пассажиров (нарастающим итогом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), ед.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4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новых приобретенных (или обновленных) автобусов для работы по нерегулируемым тарифам на муниципальных маршрутах регулярных перевозок к общему количеству автобусов средней вместимости по утвержденным реестрам на муниципальных маршрутах,</a:t>
                      </a:r>
                      <a:r>
                        <a:rPr lang="ru-RU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%.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638448" y="1590754"/>
            <a:ext cx="80648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 функционирующей, экономически эффективной, привлекательной и доступной для всех слоев населения системы городского пассажирского транспорта на территории муниципального образования «Город Майкоп».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\\S12APP1\Users\Public\Documents\Отдел планирования и анализа расходов бюджета\Бюджет для граждан\Для ПРОЕКТА БЮДЖЕТА\passengers-waiting-for-public-transport-at-bus-stop_74855-52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1100" r="1208" b="10613"/>
          <a:stretch/>
        </p:blipFill>
        <p:spPr bwMode="auto">
          <a:xfrm>
            <a:off x="276442" y="1913919"/>
            <a:ext cx="4055743" cy="178105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35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03156"/>
            <a:ext cx="8784976" cy="15696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«Информатизация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Администрации муниципального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образования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defTabSz="866775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Город Майкоп»</a:t>
            </a:r>
          </a:p>
          <a:p>
            <a:pPr algn="ctr"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2022-2026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годы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3779912" y="2058233"/>
            <a:ext cx="5256584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организационных, технических и технологических условий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деятельности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Администрации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«Город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Майкоп»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повышения качества и эффективности реализации ее системной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инфраструктуры.</a:t>
            </a:r>
            <a:endParaRPr lang="ru-RU" altLang="ru-RU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8"/>
          <p:cNvSpPr>
            <a:spLocks noChangeArrowheads="1"/>
          </p:cNvSpPr>
          <p:nvPr/>
        </p:nvSpPr>
        <p:spPr bwMode="auto">
          <a:xfrm>
            <a:off x="3779912" y="3188295"/>
            <a:ext cx="5067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информационно-технологической инфраструктуры Администрации муниципального образования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«Город Майкоп»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обеспечение ее надежного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функционирования.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33135"/>
              </p:ext>
            </p:extLst>
          </p:nvPr>
        </p:nvGraphicFramePr>
        <p:xfrm>
          <a:off x="323528" y="4581128"/>
          <a:ext cx="8535872" cy="1656184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721823"/>
                <a:gridCol w="906464"/>
                <a:gridCol w="907585"/>
              </a:tblGrid>
              <a:tr h="5760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</a:t>
                      </a:r>
                      <a:endParaRPr lang="en-US" sz="1200" b="1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7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943,6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6 848,6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внешних сервисов, используемых для обеспечения функций органов местного самоуправления, в том числе типовых функций, ед.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 rotWithShape="1">
          <a:blip r:embed="rId3"/>
          <a:srcRect l="14766" t="14544" r="29221" b="13267"/>
          <a:stretch/>
        </p:blipFill>
        <p:spPr bwMode="auto">
          <a:xfrm>
            <a:off x="193204" y="1470271"/>
            <a:ext cx="3586708" cy="2534793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09111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7" y="116632"/>
            <a:ext cx="8497638" cy="113877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системы  образования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муниципального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образования «Город Майкоп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algn="ctr" defTabSz="866775">
              <a:defRPr/>
            </a:pPr>
            <a:endParaRPr lang="ru-RU" sz="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2026  годы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041683"/>
              </p:ext>
            </p:extLst>
          </p:nvPr>
        </p:nvGraphicFramePr>
        <p:xfrm>
          <a:off x="251520" y="4370402"/>
          <a:ext cx="8757443" cy="2366664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7135025"/>
                <a:gridCol w="849837"/>
                <a:gridCol w="772581"/>
              </a:tblGrid>
              <a:tr h="4801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муниципальной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r>
                        <a:rPr lang="ru-RU" sz="12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3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2 865 096,0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2 864 634,4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3" marR="5253" marT="52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508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родителей (законных представителей) в муниципальном образовании «Город Майкоп», удовлетворённых качеством предоставляемых образовательных услуг, к общему числу опрошенных родителей (законных представителей), %</a:t>
                      </a:r>
                      <a:endParaRPr lang="ru-RU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родителей (законных представителей), удовлетворенных материально-техническим обеспечением образовательных организаций муниципального образования «Город Майкоп», к общему числу опрошенных родителей (законных представителей), %</a:t>
                      </a:r>
                      <a:endParaRPr lang="ru-RU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76,0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76,0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83768" y="1250757"/>
            <a:ext cx="618612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качества оказания услуг в сфере образования муниципального образовании «Город Майкоп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768" y="1853775"/>
            <a:ext cx="6409406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дошкольного образования равных условий для современного качественного образования, в том числе привлечение негосударственных организаций в сферу дошкольного образования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условий по предоставлению образовательных услуг в системе начального, общего, основного общего и среднего общего образования в соответствии с требованиями федеральных государственных образовательных стандартов на основе внедрения современных образовательных технологий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 творческих способностей детей, удовлетворение их индивидуальных потребностей в интеллектуальном и нравственном совершенствовании, а также организация их свободного времени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Обеспечение условий для эффективного управления сферой образования, обеспечение высокого качества управления процессами развития образования на муниципальном уровне.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Создание условий по обеспечению комплексной безопасности образовательных организаций муниципального образования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«Город Майкоп».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3"/>
          <a:srcRect l="18780" t="14257" r="41332" b="16122"/>
          <a:stretch/>
        </p:blipFill>
        <p:spPr bwMode="auto">
          <a:xfrm>
            <a:off x="0" y="1196752"/>
            <a:ext cx="2483768" cy="2736304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5926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0537" y="188640"/>
            <a:ext cx="8461375" cy="15696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территориального общественного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самоуправления 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 муниципальном образовании «Город Майкоп» </a:t>
            </a:r>
          </a:p>
          <a:p>
            <a:pPr algn="ctr"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615552"/>
              </p:ext>
            </p:extLst>
          </p:nvPr>
        </p:nvGraphicFramePr>
        <p:xfrm>
          <a:off x="249238" y="4365104"/>
          <a:ext cx="8645525" cy="1512088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6767048"/>
                <a:gridCol w="960368"/>
                <a:gridCol w="918109"/>
              </a:tblGrid>
              <a:tr h="5040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36 322,6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36 322,6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00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проживающих в муниципальном образовании «Город Майкоп», охваченных деятельностью ТОС,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38550" y="1900908"/>
            <a:ext cx="506368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уровня взаимодействия органов местного самоуправления с населением муниципального образования «Город Майкоп» через органы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ТОС.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8550" y="2921168"/>
            <a:ext cx="5165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 fontAlgn="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совершенствование системы ТОС в муниципальном образовании «Город Майкоп» как формы организации граждан по месту жительства для самостоятельного осуществления собственных инициатив по вопросам местного значения и эффективного взаимодействия с органами местного самоуправления.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1528049"/>
            <a:ext cx="2709330" cy="229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09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-27384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haroni" pitchFamily="2" charset="-79"/>
              </a:rPr>
              <a:t>ЭТАПЫ БЮДЖЕТНОГО ПРОЦЕССА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48680"/>
            <a:ext cx="6984776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340768"/>
            <a:ext cx="6768752" cy="6480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2132856"/>
            <a:ext cx="6048672" cy="6480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2924944"/>
            <a:ext cx="6048672" cy="648072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21650" y="3717032"/>
            <a:ext cx="6246694" cy="648072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483768" y="6093296"/>
            <a:ext cx="6048672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гнутая вверх стрелка 14"/>
          <p:cNvSpPr/>
          <p:nvPr/>
        </p:nvSpPr>
        <p:spPr>
          <a:xfrm rot="4339853">
            <a:off x="7833814" y="4176730"/>
            <a:ext cx="987885" cy="56838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верх стрелка 15"/>
          <p:cNvSpPr/>
          <p:nvPr/>
        </p:nvSpPr>
        <p:spPr>
          <a:xfrm rot="4339853" flipV="1">
            <a:off x="-121963" y="1887233"/>
            <a:ext cx="958263" cy="6722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548680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прогноза социально-экономического развития на очередной финансовый год и на плановый период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11560" y="1340768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документов и материалов, необходимых для формирования бюджета муниципального образования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81794" y="2132856"/>
            <a:ext cx="6038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Составление проекта бюджета муниципального образования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67644" y="2926685"/>
            <a:ext cx="6012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Рассмотрение и утверждение бюджета муниципального образования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421650" y="3856402"/>
            <a:ext cx="6300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Исполнение бюджета муниципального образования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483768" y="6093296"/>
            <a:ext cx="6048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и осуществление муниципального финансового контроля</a:t>
            </a:r>
          </a:p>
        </p:txBody>
      </p:sp>
      <p:sp>
        <p:nvSpPr>
          <p:cNvPr id="37" name="Выгнутая вверх стрелка 36"/>
          <p:cNvSpPr/>
          <p:nvPr/>
        </p:nvSpPr>
        <p:spPr>
          <a:xfrm rot="4339853">
            <a:off x="7228407" y="2591703"/>
            <a:ext cx="987885" cy="56838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Выгнутая вверх стрелка 37"/>
          <p:cNvSpPr/>
          <p:nvPr/>
        </p:nvSpPr>
        <p:spPr>
          <a:xfrm rot="4339853">
            <a:off x="8315189" y="5646752"/>
            <a:ext cx="987885" cy="56838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Выгнутая вверх стрелка 38"/>
          <p:cNvSpPr/>
          <p:nvPr/>
        </p:nvSpPr>
        <p:spPr>
          <a:xfrm rot="4339853">
            <a:off x="7331992" y="914291"/>
            <a:ext cx="987885" cy="56838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Выгнутая вверх стрелка 39"/>
          <p:cNvSpPr/>
          <p:nvPr/>
        </p:nvSpPr>
        <p:spPr>
          <a:xfrm rot="4339853" flipV="1">
            <a:off x="337032" y="3331069"/>
            <a:ext cx="958263" cy="6722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2" name="Picture 2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2" t="25488" r="31697" b="27907"/>
          <a:stretch/>
        </p:blipFill>
        <p:spPr bwMode="auto">
          <a:xfrm>
            <a:off x="89755" y="5013174"/>
            <a:ext cx="2105981" cy="170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Выгнутая вверх стрелка 42"/>
          <p:cNvSpPr/>
          <p:nvPr/>
        </p:nvSpPr>
        <p:spPr>
          <a:xfrm rot="4339853" flipV="1">
            <a:off x="1029738" y="5010383"/>
            <a:ext cx="958263" cy="6722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907704" y="4509120"/>
            <a:ext cx="6048672" cy="648072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1922190" y="4648490"/>
            <a:ext cx="6034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Осуществление бюджетного учета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123728" y="5301208"/>
            <a:ext cx="6048672" cy="648072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2195736" y="5303671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Утверждение отчета об исполнении бюджета муниципального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0231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108" y="260648"/>
            <a:ext cx="8556625" cy="126188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«Развитие культуры</a:t>
            </a:r>
          </a:p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муниципального образования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«Город Майкоп»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2022-2026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41583"/>
              </p:ext>
            </p:extLst>
          </p:nvPr>
        </p:nvGraphicFramePr>
        <p:xfrm>
          <a:off x="325787" y="4653136"/>
          <a:ext cx="8703266" cy="1577456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7086500"/>
                <a:gridCol w="792088"/>
                <a:gridCol w="824678"/>
              </a:tblGrid>
              <a:tr h="5499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r>
                        <a:rPr lang="en-US" sz="12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r>
                        <a:rPr lang="en-US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1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224 451,3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224 451,3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27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908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населения качеством предоставления муниципальных услуг в сфере культуры,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96,5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96,5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12"/>
          <p:cNvSpPr txBox="1"/>
          <p:nvPr/>
        </p:nvSpPr>
        <p:spPr>
          <a:xfrm>
            <a:off x="3843165" y="1668786"/>
            <a:ext cx="5032176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стратегической роли культуры как духовно-нравственного основания развития личности и государства, а также развитие туризма для приобщения граждан к культурному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наследию.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3843165" y="2685176"/>
            <a:ext cx="5112568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fontAlgn="t">
              <a:buAutoNum type="arabicPeriod"/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для устойчивого развития сферы культуры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indent="-228600" fontAlgn="t">
              <a:buAutoNum type="arabicPeriod"/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организации досуга в Городском парке культуры и отдыха.</a:t>
            </a:r>
          </a:p>
          <a:p>
            <a:pPr fontAlgn="t"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Создание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единого, удобного и информативного культурно-туристического ресурса.</a:t>
            </a:r>
          </a:p>
          <a:p>
            <a:pPr fontAlgn="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муниципальной политики в сфере культуры и туризма и эффективного управления отрасли культуры.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456384" cy="290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30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5344" y="320675"/>
            <a:ext cx="8661400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«Молодежь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столицы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Адыгеи»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2022-2026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178333"/>
              </p:ext>
            </p:extLst>
          </p:nvPr>
        </p:nvGraphicFramePr>
        <p:xfrm>
          <a:off x="251434" y="4365104"/>
          <a:ext cx="8772402" cy="1495233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6883322"/>
                <a:gridCol w="965789"/>
                <a:gridCol w="923291"/>
              </a:tblGrid>
              <a:tr h="5040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9 073,0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948,5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64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151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молодых людей от 14 до 35 лет, принимающих участие в программных мероприятиях в сфере молодежной политики, % 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46,6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45,6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15474" y="1340768"/>
            <a:ext cx="5064125" cy="5078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и осуществление мероприятий по работе с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молодежью.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5474" y="2204864"/>
            <a:ext cx="5012539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100" b="1" dirty="0" smtClean="0">
              <a:solidFill>
                <a:srgbClr val="3232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 Вовлечение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молодежи в социальную практику путем формирования целостной системы поддержки гражданских инициатив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Организация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мероприятий с детьми и молодежью МКУ «МКЦ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 fontAlgn="t">
              <a:spcAft>
                <a:spcPts val="300"/>
              </a:spcAft>
              <a:defRPr/>
            </a:pP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Формирование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молодежи российской идентичности и профилактика асоциального поведения, этнического и религиозно-политического экстремизма в молодежной среде.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0" y="980728"/>
            <a:ext cx="2808312" cy="316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05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0513" y="257354"/>
            <a:ext cx="8661400" cy="126188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«О противодействии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коррупции в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муниципальном образовании «Город Майкоп»</a:t>
            </a:r>
          </a:p>
          <a:p>
            <a:pPr algn="ctr">
              <a:defRPr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623283"/>
              </p:ext>
            </p:extLst>
          </p:nvPr>
        </p:nvGraphicFramePr>
        <p:xfrm>
          <a:off x="467544" y="4221088"/>
          <a:ext cx="8137525" cy="1656184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369425"/>
                <a:gridCol w="903938"/>
                <a:gridCol w="864162"/>
              </a:tblGrid>
              <a:tr h="4369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r>
                        <a:rPr lang="ru-RU" sz="12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4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185,9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185,9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139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76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служащих, впервые поступивших на муниципальную службу для замещения должностей, связанных с соблюдением антикоррупционных стандартов и включённых в Перечень*, по образовательным программам в области противодействия коррупции, 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88,0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93,0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63888" y="1501775"/>
            <a:ext cx="489671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Повышение эффективности системы противодействия коррупции на территории муниципального образования «Город Майкоп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888" y="2348880"/>
            <a:ext cx="5243264" cy="1561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defRPr/>
            </a:pP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1. Повышение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профессионального уровня муниципальных служащих в вопросах противодействия коррупции, профилактика коррупционных правонарушений со стороны муниципальных служащих при осуществлении ими должностных полномочий.</a:t>
            </a:r>
          </a:p>
          <a:p>
            <a:pPr algn="just" fontAlgn="t">
              <a:spcAft>
                <a:spcPts val="300"/>
              </a:spcAft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2. Повышение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уровня доверия общества к деятельности органов местного самоуправления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19425" t="36924" r="31610" b="39815"/>
          <a:stretch/>
        </p:blipFill>
        <p:spPr bwMode="auto">
          <a:xfrm>
            <a:off x="290513" y="1960893"/>
            <a:ext cx="3273375" cy="1324089"/>
          </a:xfrm>
          <a:prstGeom prst="rect">
            <a:avLst/>
          </a:prstGeom>
          <a:ln>
            <a:noFill/>
          </a:ln>
          <a:effectLst>
            <a:glow rad="63500">
              <a:schemeClr val="tx1"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2721" y="6093296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aseline="30000" dirty="0"/>
              <a:t>*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Перечень должностей муниципальной службы Администрации муниципального образования "Город Майкоп", при назначении на которые граждане и при замещении которых муниципальные служащие обязаны предоставлять сведения о своих доходах, об имуществе и обязательствах имущественного характера, а также сведения о доходах, об имуществе и обязательствах имущественного характера своих супруги (супруга) и несовершеннолетних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17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1278196"/>
            <a:ext cx="5600567" cy="807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Повышение качества управления финансами муниципального образования «Город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Майкоп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» и соблюдение требований бюджетного законодательства Российской Федерации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05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8335" y="2099511"/>
            <a:ext cx="55834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28600" indent="-228600" algn="just">
              <a:spcAft>
                <a:spcPts val="300"/>
              </a:spcAft>
              <a:buAutoNum type="arabicPeriod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условий, способствующих повышению уровня долговой устойчивости бюджета муниципального образования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«Город Майкоп».</a:t>
            </a:r>
          </a:p>
          <a:p>
            <a:pPr marL="228600" indent="-228600" algn="just">
              <a:spcAft>
                <a:spcPts val="300"/>
              </a:spcAft>
              <a:buAutoNum type="arabicPeriod"/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Создание условий для эффективной организации осуществления бюджетного процесса в муниципальном образовании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«Город Майкоп».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16632"/>
            <a:ext cx="87849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«Управление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муниципальными финансами»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2022 - 2026 годы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156349"/>
              </p:ext>
            </p:extLst>
          </p:nvPr>
        </p:nvGraphicFramePr>
        <p:xfrm>
          <a:off x="336909" y="3284984"/>
          <a:ext cx="8497565" cy="2572512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729465"/>
                <a:gridCol w="903938"/>
                <a:gridCol w="864162"/>
              </a:tblGrid>
              <a:tr h="45458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r>
                        <a:rPr lang="ru-RU" sz="12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31 713,8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31 565,4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99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428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налоговых и неналоговых доходов бюджета муниципального образования «Город Майкоп» в расчете на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жителя, тыс. рублей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10,1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13,6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17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исполнения бюджета муниципального образования «Город Майкоп» по расходам, %</a:t>
                      </a:r>
                      <a:endParaRPr lang="ru-RU" sz="1100" u="none" strike="noStrike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98,5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73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Размер муниципального долга муниципального образования «Город Майкоп» в расчете на 1 жителя, </a:t>
                      </a:r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рублей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28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качества управления муниципальными финансами в рейтинге качества управления финансами, формируемом Министерством финансов Республики Адыгея за отчетный финансовый год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степень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степень</a:t>
                      </a:r>
                      <a:endParaRPr lang="ru-RU" sz="12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2736304" cy="252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5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60648"/>
            <a:ext cx="8340353" cy="155427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программа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«Развитие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средств массовой информации в муниципальном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образовании</a:t>
            </a:r>
          </a:p>
          <a:p>
            <a:pPr algn="ctr" defTabSz="866775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«Город Майкоп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algn="ctr" defTabSz="866775">
              <a:defRPr/>
            </a:pP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2022-2026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020989"/>
              </p:ext>
            </p:extLst>
          </p:nvPr>
        </p:nvGraphicFramePr>
        <p:xfrm>
          <a:off x="179513" y="4708489"/>
          <a:ext cx="8772400" cy="1814395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6866357"/>
                <a:gridCol w="974461"/>
                <a:gridCol w="931582"/>
              </a:tblGrid>
              <a:tr h="5207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 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8 974,8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8 974,8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26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594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Уровень информированности граждан о деятельности органов местного самоуправления муниципального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образования «Город Майкоп» через муниципальные СМИ, %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86,0</a:t>
                      </a:r>
                      <a:endParaRPr lang="ru-RU" sz="12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84,5</a:t>
                      </a:r>
                      <a:endParaRPr lang="ru-RU" sz="12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2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Уровень удовлетворенности населения качеством информации, публикуемой муниципальными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СМИ,%</a:t>
                      </a:r>
                      <a:endParaRPr lang="ru-RU" sz="11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76,0</a:t>
                      </a:r>
                      <a:endParaRPr lang="ru-RU" sz="12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75,0</a:t>
                      </a:r>
                      <a:endParaRPr lang="ru-RU" sz="12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19872" y="3019162"/>
            <a:ext cx="5464620" cy="1561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1. Всестороннее информирование граждан о процессах, происходящих в политической, социально-экономической и культурной жизни муниципального образования «Город Майкоп» и Республики Адыгея через публикации в газете «Майкопские новости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just" fontAlgn="t">
              <a:spcAft>
                <a:spcPts val="300"/>
              </a:spcAft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2. Всестороннее информирование граждан о процессах, происходящих в политической, социально-экономической и культурной жизни муниципального образования «Город Майкоп» и Республики Адыгея, освещаемых в телевизионных передачах в эфире Майкопского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телевидения.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872" y="1981289"/>
            <a:ext cx="5400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Формирование современной информационной и телекоммуникационной инфраструктур, предоставление на их основе качественных муниципальных услуг и обеспечение высокого уровня доступности для населения информации о деятельности органов местного самоуправления муниципального образования «Город Майкоп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3"/>
          <a:srcRect l="20384" t="16252" r="32589" b="19546"/>
          <a:stretch/>
        </p:blipFill>
        <p:spPr bwMode="auto">
          <a:xfrm>
            <a:off x="94422" y="1196752"/>
            <a:ext cx="3333140" cy="2736304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762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3" y="188640"/>
            <a:ext cx="8280598" cy="152349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defTabSz="866775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жилищно-коммунального, дорожного  хозяйства и благоустройства в муниципальном образовании «Город Майкоп»</a:t>
            </a:r>
          </a:p>
          <a:p>
            <a:pPr>
              <a:defRPr/>
            </a:pP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5733" y="1718518"/>
            <a:ext cx="5415347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Развитие жилищно-коммунального, дорожного хозяйства и благоустройства муниципального образования «Город Майкоп» для создания комфортных условий проживания граждан.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5734" y="2564904"/>
            <a:ext cx="5472608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Поддержание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надлежащего технического состояния, обеспечение сохранности автомобильных дорог и комплексное развитие транспортной инфраструктуры.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Улучшение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экологической, санитарно-эпидемиологической обстановки и благоустройство города.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Устойчивое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и надежное функционирование жилищно-коммунального хозяйства.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Формирование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эффективной системы управления в сфере жилищно-коммунального хозяйства, дорожного хозяйства и благоустройства.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Эффективное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использование системы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ресурсоснабжения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энергосбережения.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267954"/>
              </p:ext>
            </p:extLst>
          </p:nvPr>
        </p:nvGraphicFramePr>
        <p:xfrm>
          <a:off x="107504" y="4453793"/>
          <a:ext cx="8958548" cy="2308533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7012059"/>
                <a:gridCol w="995139"/>
                <a:gridCol w="951350"/>
              </a:tblGrid>
              <a:tr h="4544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 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9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2 273 649,4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2 231 950,8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899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916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Удовлетворенность </a:t>
                      </a:r>
                      <a:r>
                        <a:rPr kumimoji="0"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населения качеством автомобильных дорог в муниципальном образовании «Город Майкоп», %</a:t>
                      </a:r>
                    </a:p>
                  </a:txBody>
                  <a:tcPr marL="5253" marR="5253" marT="52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70,4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78,0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013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Удовлетворенность </a:t>
                      </a:r>
                      <a:r>
                        <a:rPr kumimoji="0"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населения муниципального образования «Город Майкоп» </a:t>
                      </a:r>
                      <a:r>
                        <a:rPr kumimoji="0"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жилищно-коммунальными 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услугами, %: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–</a:t>
                      </a:r>
                      <a:r>
                        <a:rPr kumimoji="0" lang="ru-RU" sz="1100" b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теплоснабжение;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– водоснабжение (водоотведение);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– электроснабжение;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– газоснабжение.</a:t>
                      </a:r>
                      <a:endParaRPr kumimoji="0"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253" marR="5253" marT="525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79,8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88,5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8" y="1515304"/>
            <a:ext cx="3450704" cy="263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80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8628385" cy="160043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«Обеспечение деятельности и реализации </a:t>
            </a:r>
            <a:r>
              <a:rPr lang="ru-RU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полномочий Комитета </a:t>
            </a:r>
            <a:r>
              <a:rPr lang="ru-RU" sz="2400" b="1" dirty="0">
                <a:latin typeface="Times New Roman" pitchFamily="18" charset="0"/>
                <a:ea typeface="+mj-ea"/>
                <a:cs typeface="Times New Roman" pitchFamily="18" charset="0"/>
              </a:rPr>
              <a:t>по управлению имуществом муниципального образования «Город Майкоп</a:t>
            </a:r>
            <a:r>
              <a:rPr lang="ru-RU" sz="2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>
              <a:defRPr/>
            </a:pP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575277"/>
              </p:ext>
            </p:extLst>
          </p:nvPr>
        </p:nvGraphicFramePr>
        <p:xfrm>
          <a:off x="395536" y="4293096"/>
          <a:ext cx="8424936" cy="2178401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628878"/>
                <a:gridCol w="913784"/>
                <a:gridCol w="882274"/>
              </a:tblGrid>
              <a:tr h="5040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39 999,8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38 339,9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615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205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Доля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 недвижимого имущества, зарегистрированных в собственность муниципального образования 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«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Майкоп»,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 CYR"/>
                          <a:ea typeface="Times New Roman"/>
                        </a:rPr>
                        <a:t>80,0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 CYR"/>
                          <a:ea typeface="Times New Roman"/>
                        </a:rPr>
                        <a:t>80,5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5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Доля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земельных участков, зарегистрированных в собственность муниципального образования «Город 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Майкоп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 CYR"/>
                          <a:ea typeface="Times New Roman"/>
                        </a:rPr>
                        <a:t>85,0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 CYR"/>
                          <a:ea typeface="Times New Roman"/>
                        </a:rPr>
                        <a:t>85,0</a:t>
                      </a:r>
                      <a:endParaRPr lang="ru-RU" sz="1200" dirty="0">
                        <a:effectLst/>
                        <a:latin typeface="Times New Roman CYR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3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Количество вовлеченных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оборот объектов недвижимого имущества и земельных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участков, ед.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 CYR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 CYR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79912" y="2060848"/>
            <a:ext cx="5040559" cy="63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Повышение эффективности управления и распоряжения муниципальным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имуществом.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9912" y="2884438"/>
            <a:ext cx="5040559" cy="1192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Обеспечение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эффективного управления и распоряжение муниципальным имуществом и земельными участками.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Организация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и обеспечение эффективного исполнения функций и полномочий.</a:t>
            </a:r>
          </a:p>
          <a:p>
            <a:pPr marL="228600" indent="-228600" fontAlgn="t">
              <a:buFontTx/>
              <a:buAutoNum type="arabicPeriod"/>
              <a:defRPr/>
            </a:pPr>
            <a:endParaRPr lang="ru-RU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2297"/>
            <a:ext cx="3170988" cy="225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97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8" y="188640"/>
            <a:ext cx="8628385" cy="160043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«Формирование современной городской среды в муниципальном образовании </a:t>
            </a:r>
          </a:p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Город Майкоп»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endParaRPr lang="ru-RU" sz="14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реализации: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241318"/>
              </p:ext>
            </p:extLst>
          </p:nvPr>
        </p:nvGraphicFramePr>
        <p:xfrm>
          <a:off x="365672" y="4437112"/>
          <a:ext cx="8440039" cy="2175169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630019"/>
                <a:gridCol w="896288"/>
                <a:gridCol w="913732"/>
              </a:tblGrid>
              <a:tr h="5040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9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780 682,2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755 802,9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52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69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Доля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благоустроенных дворовых территорий многоквартирных домов от общего количества дворовых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территорий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многоквартирных домов (нарастающим итогом),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7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Прирост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благоустроенных общественных территорий (нарастающим итогом), ед.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6954"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Доля многоквартирных домов, в отношении которых выполнены мероприятия по приведению к единой </a:t>
                      </a:r>
                    </a:p>
                    <a:p>
                      <a:pPr marL="0" algn="l" rtl="0" eaLnBrk="1" fontAlgn="b" latinLnBrk="0" hangingPunct="1"/>
                      <a:r>
                        <a:rPr kumimoji="0" lang="ru-RU" sz="11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цветовой визуализации фасадной части балконов зданий, которые выходят на выездные улицы, %</a:t>
                      </a:r>
                      <a:endParaRPr kumimoji="0" lang="ru-RU" sz="11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5,8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710228" y="2031812"/>
            <a:ext cx="411024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1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altLang="ru-RU" sz="11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100" dirty="0">
                <a:ln w="0"/>
                <a:latin typeface="Times New Roman" pitchFamily="18" charset="0"/>
                <a:cs typeface="Times New Roman" pitchFamily="18" charset="0"/>
              </a:rPr>
              <a:t>Повышение качества и комфорта городской среды на территории муниципального образования «Город Майкоп</a:t>
            </a:r>
            <a:r>
              <a:rPr lang="ru-RU" altLang="ru-RU" sz="1100" dirty="0" smtClean="0">
                <a:ln w="0"/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100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0729" y="3039924"/>
            <a:ext cx="408854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1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Bef>
                <a:spcPct val="0"/>
              </a:spcBef>
              <a:defRPr/>
            </a:pPr>
            <a:r>
              <a:rPr lang="ru-RU" sz="1100" dirty="0">
                <a:ln w="0"/>
                <a:latin typeface="Times New Roman" pitchFamily="18" charset="0"/>
                <a:cs typeface="Times New Roman" pitchFamily="18" charset="0"/>
              </a:rPr>
              <a:t>Обеспечить комплексное развитие современной городской инфраструктуры на основе единых подходов.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35" y="1858352"/>
            <a:ext cx="3895237" cy="236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9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8569077" cy="166199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Муниципальная программа «Экономическое развитие и формирование инвестиционной привлекательности муниципального образования «Город Майкоп»</a:t>
            </a:r>
          </a:p>
          <a:p>
            <a:pPr algn="ctr">
              <a:defRPr/>
            </a:pPr>
            <a:endParaRPr lang="ru-RU" b="1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2022 - 2026 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906196"/>
              </p:ext>
            </p:extLst>
          </p:nvPr>
        </p:nvGraphicFramePr>
        <p:xfrm>
          <a:off x="323528" y="4437112"/>
          <a:ext cx="8424863" cy="2177451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610178"/>
                <a:gridCol w="950596"/>
                <a:gridCol w="864089"/>
              </a:tblGrid>
              <a:tr h="5040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1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401,4</a:t>
                      </a: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401,4</a:t>
                      </a: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09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018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Объем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инвестиций в основной капитал (по крупным и средним предприятиям) в расчете на 1 жителя, тыс.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рублей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59,5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58,7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18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Объем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отгруженных товаров собственного производства, выполненных работ и услуг по полному кругу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l" fontAlgn="b"/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предприятий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рублей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25 126,9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29 215,1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18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Среднемесячная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заработная плата работников крупных и средних предприятий,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u="none" strike="noStrike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42 005,8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48 355,5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822440" y="1988840"/>
            <a:ext cx="512731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устойчивого экономического развития муниципального образования «Город Майкоп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alt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838067" y="2839701"/>
            <a:ext cx="5111688" cy="12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условий для привлечения инвестиций в экономику, развития промышленного производства и обеспечения кадрового потенциала.</a:t>
            </a:r>
          </a:p>
          <a:p>
            <a:pPr algn="just" fontAlgn="t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благоприятных условий для развития малого и среднего предпринимательства, потребительского рынка, способствующих увеличению их вклада в социально-экономическое развитие.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20382" t="7557" r="33790" b="17108"/>
          <a:stretch/>
        </p:blipFill>
        <p:spPr bwMode="auto">
          <a:xfrm flipH="1">
            <a:off x="384548" y="1475372"/>
            <a:ext cx="2860362" cy="2567639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653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3448" y="43170"/>
            <a:ext cx="8964488" cy="13696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Профилактика правонарушений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обеспечение безопасности жизнедеятельности населения на территории муниципального образования «Город Майкоп»</a:t>
            </a:r>
          </a:p>
          <a:p>
            <a:pPr algn="ctr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2022 - 2026 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409424"/>
              </p:ext>
            </p:extLst>
          </p:nvPr>
        </p:nvGraphicFramePr>
        <p:xfrm>
          <a:off x="107504" y="4005064"/>
          <a:ext cx="8904695" cy="2666943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986656"/>
                <a:gridCol w="1004736"/>
                <a:gridCol w="913303"/>
              </a:tblGrid>
              <a:tr h="3816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 год (план)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 год 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59 668,8</a:t>
                      </a: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49 557,9</a:t>
                      </a: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79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156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Уровень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профилактических мероприятий на территории муниципального образования «Город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Майкоп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3" marR="5253" marT="52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20,67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12,21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52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Уровень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мероприятий по подготовке населения муниципального образования «Город Майкоп» по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вопросам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гражданской обороны и защиты населения и территорий от чрезвычайных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ситуаций мирного и военного </a:t>
                      </a:r>
                    </a:p>
                    <a:p>
                      <a:pPr algn="l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времени,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3" marR="5253" marT="52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12,53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13,43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56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Уровень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мероприятий пожарной безопасности на территории муниципального образования «Город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Майкоп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3" marR="5253" marT="52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50,12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48,85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30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Количество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 камер уличного видеонаблюдения установленных на 1 км2 города Майкопа,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ед./км2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3" marR="5253" marT="52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1,14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1,23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56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Доля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звукового покрытия территории муниципального образования «Город Майкоп»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общей площади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муниципального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«Город Майкоп»,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х 10</a:t>
                      </a:r>
                      <a:r>
                        <a:rPr kumimoji="0" lang="ru-RU" sz="1100" kern="12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3" marR="5253" marT="52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2,07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67744" y="1336993"/>
            <a:ext cx="67687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jus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безопасности населения и территорий муниципального образования «Город Майкоп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1804462"/>
            <a:ext cx="684076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 fontAlgn="t">
              <a:buAutoNum type="arabicPeriod"/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профилактики правонарушений на территории муниципального образования «Город Майкоп».</a:t>
            </a:r>
          </a:p>
          <a:p>
            <a:pPr algn="just" fontAlgn="t">
              <a:buAutoNum type="arabicPeriod"/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эффективной деятельности и управления в области гражданской обороны, защиты населения и территорий от чрезвычайных ситуаций.</a:t>
            </a:r>
          </a:p>
          <a:p>
            <a:pPr algn="just" fontAlgn="t">
              <a:buAutoNum type="arabicPeriod"/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первичных мер пожарной безопасности на территории муниципального образования «Город Майкоп».</a:t>
            </a:r>
          </a:p>
          <a:p>
            <a:pPr algn="just" fontAlgn="t">
              <a:buAutoNum type="arabicPeriod"/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эффективной работы единой дежурно-диспетчерской службы г. Майкопа при использовании аппаратно-программного комплекса «Безопасный город» на территории муниципального образования «Город Майкоп».</a:t>
            </a:r>
          </a:p>
          <a:p>
            <a:pPr algn="just" fontAlgn="t">
              <a:buAutoNum type="arabicPeriod"/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своевременного и гарантированного оповещения населения муниципального образования «Город Майкоп» об угрозе возникновения или о возникновении чрезвычайных ситуаций природного и техногенного характера.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4" y="1412776"/>
            <a:ext cx="2271948" cy="209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145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1182688" y="216571"/>
            <a:ext cx="6778625" cy="692149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Налоговая политика в муниципальном образовании «Город Майкоп» в 202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году была направлена на: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517232"/>
          </a:xfrm>
        </p:spPr>
        <p:txBody>
          <a:bodyPr rtlCol="0">
            <a:noAutofit/>
          </a:bodyPr>
          <a:lstStyle/>
          <a:p>
            <a:pPr marL="0" indent="0" algn="just">
              <a:buNone/>
            </a:pP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1) совершенствование </a:t>
            </a: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механизмов взаимодействия органов местного самоуправления и исполнительных органов государственной власти Республики Адыгея, а также территориальных органов федеральных органов власти в части качественного администрирования источников доходов бюджета муниципального образования </a:t>
            </a: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«Город Майкоп» </a:t>
            </a: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и повышения уровня их собираемости</a:t>
            </a: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своевременное отражение изменений налогового законодательства Российской Федерации в нормативных правовых актах муниципального образования «Город Майкоп»;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3) оценку налоговых расходов с последующим формированием предложений по сокращению  или  отмене неэффективных налоговых льгот и преференций, пересмотра условий их предоставления;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4) проведение мероприятий по сокращению задолженности по налоговым и неналоговым платежам;</a:t>
            </a:r>
          </a:p>
          <a:p>
            <a:pPr marL="0" indent="0" algn="just">
              <a:buNone/>
            </a:pP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5) поддержку предпринимательской и инвестиционной активности;</a:t>
            </a:r>
            <a:endParaRPr lang="ru-RU" sz="1200" dirty="0">
              <a:solidFill>
                <a:srgbClr val="22272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6) продолжение работы Межведомственной комиссии по вопросам погашения задолженности по налоговым и неналоговым поступлениям, обеспечения своевременной выплаты заработной платы в хозяйствующих субъектах на территории муниципального образования «Город Майкоп»;</a:t>
            </a:r>
            <a:endParaRPr lang="ru-RU" sz="1200" dirty="0">
              <a:solidFill>
                <a:srgbClr val="22272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7) </a:t>
            </a: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по сокращению задолженности по </a:t>
            </a: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доходам от сдачи в аренду:</a:t>
            </a:r>
          </a:p>
          <a:p>
            <a:pPr marL="0" indent="0" algn="just">
              <a:buNone/>
            </a:pPr>
            <a:r>
              <a:rPr lang="en-US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•    </a:t>
            </a: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имущества, составляющего казну городских округов ( за исключением земельных участков);</a:t>
            </a:r>
          </a:p>
          <a:p>
            <a:pPr marL="0" indent="0" algn="just">
              <a:buNone/>
            </a:pPr>
            <a:r>
              <a:rPr lang="en-US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земельных участков, государственная собственность на которые не разграничена и которые расположены в границах городских </a:t>
            </a: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округов;</a:t>
            </a:r>
            <a:endParaRPr lang="ru-RU" sz="1200" dirty="0">
              <a:solidFill>
                <a:srgbClr val="22272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8) </a:t>
            </a: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продолжение работы по обеспечению полноценного и достоверного учета имущества, </a:t>
            </a: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составляющего казну городских округов, а также земельных участков, государственная собственность на которые не разграничена и которые в границах городских округов;</a:t>
            </a:r>
            <a:endParaRPr lang="ru-RU" sz="1200" dirty="0">
              <a:solidFill>
                <a:srgbClr val="22272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9) </a:t>
            </a:r>
            <a:r>
              <a:rPr lang="ru-RU" sz="1200" dirty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усиление муниципального земельного </a:t>
            </a:r>
            <a:r>
              <a:rPr lang="ru-RU" sz="1200" dirty="0" smtClean="0">
                <a:solidFill>
                  <a:srgbClr val="22272F"/>
                </a:solidFill>
                <a:latin typeface="Times New Roman" pitchFamily="18" charset="0"/>
                <a:cs typeface="Times New Roman" pitchFamily="18" charset="0"/>
              </a:rPr>
              <a:t>контроля.</a:t>
            </a:r>
            <a:endParaRPr lang="ru-RU" sz="1200" dirty="0">
              <a:solidFill>
                <a:srgbClr val="22272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268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8313" y="316394"/>
            <a:ext cx="8496300" cy="160043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«Социальная поддержка отдельных категорий граждан муниципального образования «Город Майкоп»</a:t>
            </a:r>
          </a:p>
          <a:p>
            <a:pPr>
              <a:defRPr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2022-2026 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583492"/>
              </p:ext>
            </p:extLst>
          </p:nvPr>
        </p:nvGraphicFramePr>
        <p:xfrm>
          <a:off x="388325" y="4725144"/>
          <a:ext cx="8432619" cy="1495629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731300"/>
                <a:gridCol w="887645"/>
                <a:gridCol w="813674"/>
              </a:tblGrid>
              <a:tr h="5760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 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 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2 724,4</a:t>
                      </a: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2 724,2</a:t>
                      </a: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064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4350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получивших социальную поддержку, к общему количеству обратившихся граждан,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93,0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</a:rPr>
                        <a:t>82,9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21336" y="2103820"/>
            <a:ext cx="5060950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и качества жизни отдельных категорий граждан, проживающих на территории муниципального образования «Город Майкоп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5684" y="2997676"/>
            <a:ext cx="5057552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мер социальной поддержки и предоставление адресной социальной помощи отдельным категориям граждан.</a:t>
            </a:r>
          </a:p>
          <a:p>
            <a:pPr algn="just"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развития гражданского общества для интеграции инвалидов, а также маломобильных групп населения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социум через активную социальную деятельность.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5" y="1645907"/>
            <a:ext cx="2959537" cy="257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0794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5456" y="188640"/>
            <a:ext cx="8820472" cy="160043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«Улучшение жилищных условий граждан, проживающих 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муниципальном</a:t>
            </a:r>
          </a:p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образовании «Город Майкоп» </a:t>
            </a:r>
          </a:p>
          <a:p>
            <a:pPr>
              <a:defRPr/>
            </a:pPr>
            <a:endParaRPr lang="ru-RU" sz="1400" dirty="0">
              <a:ln w="12700">
                <a:solidFill>
                  <a:schemeClr val="accent5">
                    <a:lumMod val="75000"/>
                  </a:schemeClr>
                </a:solidFill>
                <a:prstDash val="solid"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2022 - 2026 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236653"/>
              </p:ext>
            </p:extLst>
          </p:nvPr>
        </p:nvGraphicFramePr>
        <p:xfrm>
          <a:off x="467544" y="4742059"/>
          <a:ext cx="8208912" cy="1506017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6428591"/>
                <a:gridCol w="932595"/>
                <a:gridCol w="847726"/>
              </a:tblGrid>
              <a:tr h="4871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 год 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 год 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261 626,0</a:t>
                      </a: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254 524,1</a:t>
                      </a: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00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5" marR="9525" marT="950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641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граждан (семей), улучшивших жилищные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условия в отчетном году,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30341" y="2204864"/>
            <a:ext cx="463414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комплекса мероприятий, направленных на улучшение жилищных условий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0594" y="3140968"/>
            <a:ext cx="4637322" cy="1254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Повышение уровня обеспеченности жильем отдельных категорий граждан.</a:t>
            </a:r>
          </a:p>
          <a:p>
            <a:pPr algn="just" fontAlgn="t">
              <a:spcBef>
                <a:spcPct val="0"/>
              </a:spcBef>
              <a:spcAft>
                <a:spcPts val="300"/>
              </a:spcAft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Обеспечение безопасных жилищных условий гражданам, проживающим в муниципальном образовании «Город Майкоп».</a:t>
            </a:r>
          </a:p>
          <a:p>
            <a:pPr algn="just" fontAlgn="t">
              <a:spcBef>
                <a:spcPct val="0"/>
              </a:spcBef>
              <a:defRPr/>
            </a:pPr>
            <a:endParaRPr lang="ru-RU" sz="105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23922"/>
            <a:ext cx="3088260" cy="287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2505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544" r="29777" b="14478"/>
          <a:stretch/>
        </p:blipFill>
        <p:spPr bwMode="auto">
          <a:xfrm>
            <a:off x="0" y="0"/>
            <a:ext cx="9171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288" y="188640"/>
            <a:ext cx="8556625" cy="15696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физической культуры и спорта, формирование здорового образа жизни населения муниципального образования «Город Майкоп»</a:t>
            </a:r>
          </a:p>
          <a:p>
            <a:pPr algn="ctr">
              <a:defRPr/>
            </a:pPr>
            <a:endParaRPr lang="ru-RU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2022 - 2026 годы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836818"/>
              </p:ext>
            </p:extLst>
          </p:nvPr>
        </p:nvGraphicFramePr>
        <p:xfrm>
          <a:off x="395288" y="4005064"/>
          <a:ext cx="8347074" cy="2592287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6533444"/>
                <a:gridCol w="927215"/>
                <a:gridCol w="886415"/>
              </a:tblGrid>
              <a:tr h="4161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</a:t>
                      </a:r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85 619,3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85 619,3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14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48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 муниципального образования «Город Майкоп»,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систематически занимающегося физической культурой и спортом,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общей численности населения муниципального образования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 Майкоп», </a:t>
                      </a:r>
                      <a:r>
                        <a:rPr lang="ru-RU" sz="11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52,3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59,3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обучающихся, систематически занимающихся физической культурой и спортом, в общей численности обучающихся, 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81,5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83,3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48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горожан, выполнивших нормативы Всероссийского физкультурно-спортивного комплекса «Готов к труду и обороне», в общей численности населения, принявшего участие в выполнении нормативов Всероссийского физкультурно-спортивного комплекса «Готов к труду и обороне»,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57,0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58,2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974009" y="2006094"/>
            <a:ext cx="50038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физической культуры и спорта в формировании здорового образа жизни населения муниципального образования «Город </a:t>
            </a:r>
            <a:r>
              <a:rPr lang="ru-RU" alt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Майкоп».</a:t>
            </a:r>
            <a:endParaRPr lang="ru-RU" altLang="ru-RU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8113" y="2852936"/>
            <a:ext cx="5003800" cy="8848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занятий физической культурой и спортом для	         формирования здорового образа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spcAft>
                <a:spcPts val="300"/>
              </a:spcAft>
              <a:buFontTx/>
              <a:buAutoNum type="arabicPeriod"/>
              <a:defRPr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физической культуры и массового спорта.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1835001"/>
            <a:ext cx="3360933" cy="203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318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452" y="116632"/>
            <a:ext cx="8769002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В 2023 году на территории муниципального образования </a:t>
            </a:r>
          </a:p>
          <a:p>
            <a:pPr algn="ctr"/>
            <a:r>
              <a:rPr lang="ru-RU" sz="26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«Город Майкоп» реализованы 5 национальных проектов</a:t>
            </a:r>
            <a:endParaRPr lang="ru-RU" sz="2600" b="1" dirty="0">
              <a:ln>
                <a:solidFill>
                  <a:schemeClr val="accent1">
                    <a:lumMod val="75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701053"/>
              </p:ext>
            </p:extLst>
          </p:nvPr>
        </p:nvGraphicFramePr>
        <p:xfrm>
          <a:off x="276477" y="1113583"/>
          <a:ext cx="8691935" cy="561262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39805"/>
                <a:gridCol w="1397513"/>
                <a:gridCol w="1625321"/>
                <a:gridCol w="713826"/>
                <a:gridCol w="720080"/>
                <a:gridCol w="1080120"/>
                <a:gridCol w="2715270"/>
              </a:tblGrid>
              <a:tr h="583428"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400" b="1" i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Национальный проект</a:t>
                      </a:r>
                      <a:endParaRPr lang="ru-RU" sz="1400" b="1" i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ГРБС</a:t>
                      </a:r>
                      <a:endParaRPr lang="ru-RU" sz="1400" b="1" i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План</a:t>
                      </a:r>
                      <a:endParaRPr lang="ru-RU" sz="1400" b="1" i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Факт</a:t>
                      </a:r>
                      <a:endParaRPr lang="ru-RU" sz="1400" b="1" i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% исполнения</a:t>
                      </a:r>
                      <a:endParaRPr lang="ru-RU" sz="1400" b="1" i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Полученный результат</a:t>
                      </a:r>
                      <a:endParaRPr lang="ru-RU" sz="1400" b="1" i="1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</a:tr>
              <a:tr h="85673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</a:rPr>
                        <a:t>1</a:t>
                      </a:r>
                      <a:endParaRPr lang="ru-RU" sz="1400" b="0" i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Безопасные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качественные дороги</a:t>
                      </a:r>
                      <a:endParaRPr lang="ru-RU" sz="12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жилищно-коммунального хозяйства и благоустройства</a:t>
                      </a:r>
                      <a:endParaRPr lang="ru-RU" sz="120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313 162,4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313 162,4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Выполнены работы по обеспечению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безопасности улично-дорожной сети на 5-ти участках автомобильных дорог. Выполнен ремонт автомобильных дорог на 6-ти участках протяженностью 4,04 км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</a:tr>
              <a:tr h="6386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effectLst/>
                        </a:rPr>
                        <a:t>2</a:t>
                      </a:r>
                      <a:endParaRPr lang="ru-RU" sz="1400" b="0" i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2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культуры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30 945,9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30 945,9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Ведется строительство Центра культурного развития по адресу: Россия, Республика Адыгея, г. Майкоп, хутор </a:t>
                      </a:r>
                      <a:r>
                        <a:rPr lang="ru-RU" sz="12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Гавердовский</a:t>
                      </a:r>
                      <a:endParaRPr lang="ru-RU" sz="1200" b="0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lvl="0" algn="ctr"/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</a:tr>
              <a:tr h="114930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</a:rPr>
                        <a:t>3</a:t>
                      </a:r>
                      <a:endParaRPr lang="ru-RU" sz="1400" b="0" i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и городская среда</a:t>
                      </a:r>
                      <a:endParaRPr lang="ru-RU" sz="12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жилищно-коммунального хозяйства и благоустройства,</a:t>
                      </a:r>
                    </a:p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по управлению имуществом</a:t>
                      </a:r>
                      <a:endParaRPr lang="ru-RU" sz="120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202 999,6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195 907,8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60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Выполнены работы по благоустройству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 дворовых территорий</a:t>
                      </a:r>
                    </a:p>
                    <a:p>
                      <a:pPr lvl="0" algn="ctr">
                        <a:spcAft>
                          <a:spcPts val="600"/>
                        </a:spcAft>
                      </a:pP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20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ереселены 111 граждан из 36 аварийных жилых помещений, подлежащих сносу</a:t>
                      </a:r>
                      <a:endParaRPr lang="ru-RU" sz="12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</a:tr>
              <a:tr h="528836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Комитет по образованию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2 633,2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2 633,2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Обновлена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материально-техническая база МБОУ «Майкопская гимназия № 22» и МБОУ «Лицей № 19»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</a:tr>
              <a:tr h="592852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Демография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Комитет по образованию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1 871,8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1 871,8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spcAft>
                          <a:spcPts val="60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Организовано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дополнительных мест в частном детском саду «Счастливое детство» для детей в возрасте от 1,5 до 3 лет</a:t>
                      </a:r>
                    </a:p>
                  </a:txBody>
                  <a:tcPr marL="45720" marR="4572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96801" y="870684"/>
            <a:ext cx="840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7982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989013" y="1622425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" name="TextBox 3"/>
          <p:cNvSpPr txBox="1"/>
          <p:nvPr/>
        </p:nvSpPr>
        <p:spPr>
          <a:xfrm>
            <a:off x="107504" y="115888"/>
            <a:ext cx="8928992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Меры социальной поддержки отдельных категорий граждан в МО «Город Майкоп»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705989"/>
            <a:ext cx="1691297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Целевая группа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9300" y="692696"/>
            <a:ext cx="1645322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Вид поддержки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27544842"/>
              </p:ext>
            </p:extLst>
          </p:nvPr>
        </p:nvGraphicFramePr>
        <p:xfrm>
          <a:off x="413613" y="1095569"/>
          <a:ext cx="2430195" cy="553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ая выноска 7"/>
          <p:cNvSpPr/>
          <p:nvPr/>
        </p:nvSpPr>
        <p:spPr>
          <a:xfrm>
            <a:off x="3347865" y="1268760"/>
            <a:ext cx="1728192" cy="900680"/>
          </a:xfrm>
          <a:prstGeom prst="wedgeRectCallout">
            <a:avLst>
              <a:gd name="adj1" fmla="val -75631"/>
              <a:gd name="adj2" fmla="val -2081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Единовременная материальная помощь на неотложные нужды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347865" y="2564904"/>
            <a:ext cx="1728192" cy="756664"/>
          </a:xfrm>
          <a:prstGeom prst="wedgeRectCallout">
            <a:avLst>
              <a:gd name="adj1" fmla="val -75404"/>
              <a:gd name="adj2" fmla="val -21686"/>
            </a:avLst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банных услуг</a:t>
            </a: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275856" y="3739505"/>
            <a:ext cx="1800201" cy="722857"/>
          </a:xfrm>
          <a:prstGeom prst="wedgeRectCallout">
            <a:avLst>
              <a:gd name="adj1" fmla="val -73150"/>
              <a:gd name="adj2" fmla="val 44758"/>
            </a:avLst>
          </a:prstGeom>
          <a:solidFill>
            <a:schemeClr val="accent4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Единовременная материальная помощь  на газификацию домовладений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234421" y="4869160"/>
            <a:ext cx="1800201" cy="684656"/>
          </a:xfrm>
          <a:prstGeom prst="wedgeRectCallout">
            <a:avLst>
              <a:gd name="adj1" fmla="val -67095"/>
              <a:gd name="adj2" fmla="val 49378"/>
            </a:avLst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Адресная социальная помощь ветеранам ВОВ старше 90 лет, проживающим в помещении, требующим неотложного ремонта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3275856" y="6021288"/>
            <a:ext cx="1800201" cy="612648"/>
          </a:xfrm>
          <a:prstGeom prst="wedgeRectCallout">
            <a:avLst>
              <a:gd name="adj1" fmla="val -74010"/>
              <a:gd name="adj2" fmla="val -26745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Ежемесячное пособие 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1705" y="705989"/>
            <a:ext cx="1290546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601428"/>
              </p:ext>
            </p:extLst>
          </p:nvPr>
        </p:nvGraphicFramePr>
        <p:xfrm>
          <a:off x="5220072" y="1269154"/>
          <a:ext cx="3775378" cy="9966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864096"/>
                <a:gridCol w="936104"/>
                <a:gridCol w="823050"/>
              </a:tblGrid>
              <a:tr h="431654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586,5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586,5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8843"/>
              </p:ext>
            </p:extLst>
          </p:nvPr>
        </p:nvGraphicFramePr>
        <p:xfrm>
          <a:off x="5220072" y="2387736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936104"/>
                <a:gridCol w="966347"/>
                <a:gridCol w="792807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889,6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889,6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932827"/>
              </p:ext>
            </p:extLst>
          </p:nvPr>
        </p:nvGraphicFramePr>
        <p:xfrm>
          <a:off x="5220072" y="3562076"/>
          <a:ext cx="3775380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1"/>
                <a:gridCol w="864096"/>
                <a:gridCol w="1008112"/>
                <a:gridCol w="823051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543951"/>
              </p:ext>
            </p:extLst>
          </p:nvPr>
        </p:nvGraphicFramePr>
        <p:xfrm>
          <a:off x="5220072" y="4629097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64096"/>
                <a:gridCol w="1008112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240,6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240,6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761050"/>
              </p:ext>
            </p:extLst>
          </p:nvPr>
        </p:nvGraphicFramePr>
        <p:xfrm>
          <a:off x="5220072" y="5764829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64096"/>
                <a:gridCol w="1008112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9878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8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717151331"/>
              </p:ext>
            </p:extLst>
          </p:nvPr>
        </p:nvGraphicFramePr>
        <p:xfrm>
          <a:off x="251520" y="926722"/>
          <a:ext cx="2592288" cy="5814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3"/>
          <p:cNvSpPr txBox="1">
            <a:spLocks/>
          </p:cNvSpPr>
          <p:nvPr/>
        </p:nvSpPr>
        <p:spPr>
          <a:xfrm>
            <a:off x="611560" y="171514"/>
            <a:ext cx="1809750" cy="3381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Целевая группа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4732" y="180799"/>
            <a:ext cx="1645322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Вид поддержки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3075196" y="1052736"/>
            <a:ext cx="1977321" cy="468052"/>
          </a:xfrm>
          <a:prstGeom prst="wedgeRectCallout">
            <a:avLst>
              <a:gd name="adj1" fmla="val -65713"/>
              <a:gd name="adj2" fmla="val -237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выплата на приобретение жилья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3200560" y="1988840"/>
            <a:ext cx="1882268" cy="936104"/>
          </a:xfrm>
          <a:prstGeom prst="wedgeRectCallout">
            <a:avLst>
              <a:gd name="adj1" fmla="val -69200"/>
              <a:gd name="adj2" fmla="val -21937"/>
            </a:avLst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жилых помещений по договорам найма специализированных жилых помещений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125883" y="3284984"/>
            <a:ext cx="1882268" cy="658033"/>
          </a:xfrm>
          <a:prstGeom prst="wedgeRectCallout">
            <a:avLst>
              <a:gd name="adj1" fmla="val -65261"/>
              <a:gd name="adj2" fmla="val -18412"/>
            </a:avLst>
          </a:prstGeom>
          <a:solidFill>
            <a:schemeClr val="accent4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Ежемесячная денежная выплата 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3125883" y="4560295"/>
            <a:ext cx="1923021" cy="414336"/>
          </a:xfrm>
          <a:prstGeom prst="wedgeRectCallout">
            <a:avLst>
              <a:gd name="adj1" fmla="val -64631"/>
              <a:gd name="adj2" fmla="val -37646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Выплата пенсии 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выслугу лет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035084" y="5484605"/>
            <a:ext cx="1923021" cy="448361"/>
          </a:xfrm>
          <a:prstGeom prst="wedgeRectCallout">
            <a:avLst>
              <a:gd name="adj1" fmla="val -64427"/>
              <a:gd name="adj2" fmla="val -26745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Компенсационная выплата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287260"/>
              </p:ext>
            </p:extLst>
          </p:nvPr>
        </p:nvGraphicFramePr>
        <p:xfrm>
          <a:off x="5273800" y="857221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864096"/>
                <a:gridCol w="936104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62095,1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093,7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588224" y="180799"/>
            <a:ext cx="1290546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9546"/>
              </p:ext>
            </p:extLst>
          </p:nvPr>
        </p:nvGraphicFramePr>
        <p:xfrm>
          <a:off x="5273800" y="2030727"/>
          <a:ext cx="3775378" cy="1005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4787"/>
                <a:gridCol w="981437"/>
                <a:gridCol w="966347"/>
                <a:gridCol w="792807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</a:t>
                      </a:r>
                    </a:p>
                    <a:p>
                      <a:pPr algn="ctr"/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82 123,4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81 950,6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365973"/>
              </p:ext>
            </p:extLst>
          </p:nvPr>
        </p:nvGraphicFramePr>
        <p:xfrm>
          <a:off x="5273799" y="3276850"/>
          <a:ext cx="3775380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1"/>
                <a:gridCol w="864096"/>
                <a:gridCol w="1008112"/>
                <a:gridCol w="823051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571,5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571,5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967091"/>
              </p:ext>
            </p:extLst>
          </p:nvPr>
        </p:nvGraphicFramePr>
        <p:xfrm>
          <a:off x="5273800" y="4297829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64096"/>
                <a:gridCol w="1008112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21 630,0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21 630,0</a:t>
                      </a:r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072753"/>
              </p:ext>
            </p:extLst>
          </p:nvPr>
        </p:nvGraphicFramePr>
        <p:xfrm>
          <a:off x="5220072" y="5460592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64096"/>
                <a:gridCol w="1008112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1 666,20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1 587,04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7193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620" y="627818"/>
            <a:ext cx="1691297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Целевая группа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4"/>
          <p:cNvSpPr txBox="1">
            <a:spLocks noGrp="1"/>
          </p:cNvSpPr>
          <p:nvPr>
            <p:ph type="title" idx="4294967295"/>
          </p:nvPr>
        </p:nvSpPr>
        <p:spPr>
          <a:xfrm>
            <a:off x="3235684" y="627818"/>
            <a:ext cx="1790700" cy="3397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поддержки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06852" y="653388"/>
            <a:ext cx="1290545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24308614"/>
              </p:ext>
            </p:extLst>
          </p:nvPr>
        </p:nvGraphicFramePr>
        <p:xfrm>
          <a:off x="251520" y="1412776"/>
          <a:ext cx="244827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ая выноска 5"/>
          <p:cNvSpPr/>
          <p:nvPr/>
        </p:nvSpPr>
        <p:spPr>
          <a:xfrm>
            <a:off x="3154176" y="1340768"/>
            <a:ext cx="1872208" cy="864096"/>
          </a:xfrm>
          <a:prstGeom prst="wedgeRectCallout">
            <a:avLst>
              <a:gd name="adj1" fmla="val -64696"/>
              <a:gd name="adj2" fmla="val -1818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Компенсационные выплаты по возмещению затрат на оплату проезда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238098"/>
              </p:ext>
            </p:extLst>
          </p:nvPr>
        </p:nvGraphicFramePr>
        <p:xfrm>
          <a:off x="5351000" y="1391816"/>
          <a:ext cx="3764992" cy="762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0120"/>
                <a:gridCol w="802376"/>
                <a:gridCol w="941248"/>
                <a:gridCol w="941248"/>
              </a:tblGrid>
              <a:tr h="15653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56539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  <a:tr h="159008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533,98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533,98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ая выноска 7"/>
          <p:cNvSpPr/>
          <p:nvPr/>
        </p:nvSpPr>
        <p:spPr>
          <a:xfrm>
            <a:off x="3154176" y="2492896"/>
            <a:ext cx="1849873" cy="936104"/>
          </a:xfrm>
          <a:prstGeom prst="wedgeRectCallout">
            <a:avLst>
              <a:gd name="adj1" fmla="val -67307"/>
              <a:gd name="adj2" fmla="val -20669"/>
            </a:avLst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Компенсационная выплата по возмещению затрат на оплату 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жилья и коммунальных услуг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512583"/>
              </p:ext>
            </p:extLst>
          </p:nvPr>
        </p:nvGraphicFramePr>
        <p:xfrm>
          <a:off x="5273799" y="2492896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864096"/>
                <a:gridCol w="864096"/>
                <a:gridCol w="895058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4 907,60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4 907,60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34640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5405"/>
          <a:stretch/>
        </p:blipFill>
        <p:spPr bwMode="auto">
          <a:xfrm flipH="1">
            <a:off x="0" y="-15444"/>
            <a:ext cx="9144000" cy="68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Заголовок 1"/>
          <p:cNvSpPr txBox="1">
            <a:spLocks/>
          </p:cNvSpPr>
          <p:nvPr/>
        </p:nvSpPr>
        <p:spPr bwMode="auto">
          <a:xfrm>
            <a:off x="226101" y="116632"/>
            <a:ext cx="8748972" cy="792088"/>
          </a:xfrm>
          <a:prstGeom prst="rect">
            <a:avLst/>
          </a:prstGeo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66775" fontAlgn="base">
              <a:spcAft>
                <a:spcPct val="0"/>
              </a:spcAft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долга (в соответствии с Бюджетным кодексом Российской Федерации)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75469" y="1782689"/>
            <a:ext cx="1944687" cy="1080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Кредиты</a:t>
            </a:r>
            <a:endParaRPr 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592053" y="1782689"/>
            <a:ext cx="2088232" cy="1080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Муниципальные ценные бумаги</a:t>
            </a:r>
            <a:endParaRPr 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755296" y="1782689"/>
            <a:ext cx="2160651" cy="1080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Муниципальные гарантии</a:t>
            </a:r>
            <a:endParaRPr 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30493" y="3375621"/>
            <a:ext cx="1403138" cy="8493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Бюджетные кредиты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763713" y="3375621"/>
            <a:ext cx="1439265" cy="8493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Кредиты от кредитных организаций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142216" y="5265800"/>
            <a:ext cx="2035032" cy="10435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Краткосрочный (менее 1 года)</a:t>
            </a:r>
            <a:endParaRPr 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698750" y="5265800"/>
            <a:ext cx="2087563" cy="10255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Среднесрочный                   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(от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года до 5 лет)</a:t>
            </a:r>
            <a:endParaRPr 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372200" y="5265800"/>
            <a:ext cx="2087562" cy="10255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Долгосрочный                                  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(от 5 лет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 10 лет включительно)</a:t>
            </a:r>
          </a:p>
        </p:txBody>
      </p:sp>
      <p:sp>
        <p:nvSpPr>
          <p:cNvPr id="44" name="Прямоугольник 22"/>
          <p:cNvSpPr>
            <a:spLocks noChangeArrowheads="1"/>
          </p:cNvSpPr>
          <p:nvPr/>
        </p:nvSpPr>
        <p:spPr bwMode="auto">
          <a:xfrm>
            <a:off x="2371142" y="1052736"/>
            <a:ext cx="4401716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"/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видам долговых обязательств</a:t>
            </a:r>
            <a:endParaRPr lang="ru-RU" alt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23"/>
          <p:cNvSpPr>
            <a:spLocks noChangeArrowheads="1"/>
          </p:cNvSpPr>
          <p:nvPr/>
        </p:nvSpPr>
        <p:spPr bwMode="auto">
          <a:xfrm>
            <a:off x="4078622" y="4554393"/>
            <a:ext cx="1079500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"/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сроку</a:t>
            </a:r>
            <a:endParaRPr lang="ru-RU" altLang="ru-RU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 flipH="1">
            <a:off x="2371142" y="1391290"/>
            <a:ext cx="472666" cy="31939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44" idx="2"/>
          </p:cNvCxnSpPr>
          <p:nvPr/>
        </p:nvCxnSpPr>
        <p:spPr>
          <a:xfrm flipH="1">
            <a:off x="4570859" y="1391290"/>
            <a:ext cx="1141" cy="39139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6156176" y="1391290"/>
            <a:ext cx="720080" cy="31939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endCxn id="39" idx="0"/>
          </p:cNvCxnSpPr>
          <p:nvPr/>
        </p:nvCxnSpPr>
        <p:spPr>
          <a:xfrm flipH="1">
            <a:off x="832062" y="2862809"/>
            <a:ext cx="176001" cy="51281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2051720" y="2862809"/>
            <a:ext cx="216024" cy="51281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2915816" y="4835728"/>
            <a:ext cx="1080120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45" idx="2"/>
          </p:cNvCxnSpPr>
          <p:nvPr/>
        </p:nvCxnSpPr>
        <p:spPr>
          <a:xfrm>
            <a:off x="4618372" y="4862368"/>
            <a:ext cx="17797" cy="4034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5220072" y="4835728"/>
            <a:ext cx="1535224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5" name="Picture 2" descr="http://news.sevas.com/uploads/cache/watermark/news/39932/foto_moneysac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78" y="3086984"/>
            <a:ext cx="2158306" cy="120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3495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5405"/>
          <a:stretch/>
        </p:blipFill>
        <p:spPr bwMode="auto">
          <a:xfrm flipH="1">
            <a:off x="28587" y="-3405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26101" y="116632"/>
            <a:ext cx="8748972" cy="792088"/>
          </a:xfrm>
          <a:prstGeom prst="rect">
            <a:avLst/>
          </a:prstGeo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66775" fontAlgn="base"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Муниципальный долг муниципального образования </a:t>
            </a:r>
          </a:p>
          <a:p>
            <a:pPr defTabSz="866775" fontAlgn="base"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«Город Майкоп»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Блок-схема: подготовка 4"/>
          <p:cNvSpPr/>
          <p:nvPr/>
        </p:nvSpPr>
        <p:spPr>
          <a:xfrm>
            <a:off x="398711" y="2058615"/>
            <a:ext cx="1970087" cy="722313"/>
          </a:xfrm>
          <a:prstGeom prst="flowChartPreparation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1 285,5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подготовка 5"/>
          <p:cNvSpPr/>
          <p:nvPr/>
        </p:nvSpPr>
        <p:spPr>
          <a:xfrm>
            <a:off x="395536" y="3213919"/>
            <a:ext cx="1898650" cy="719137"/>
          </a:xfrm>
          <a:prstGeom prst="flowChartPreparation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одготовка 6"/>
          <p:cNvSpPr/>
          <p:nvPr/>
        </p:nvSpPr>
        <p:spPr>
          <a:xfrm>
            <a:off x="2510086" y="3213919"/>
            <a:ext cx="1871662" cy="719137"/>
          </a:xfrm>
          <a:prstGeom prst="flowChartPreparation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8" name="Блок-схема: подготовка 7"/>
          <p:cNvSpPr/>
          <p:nvPr/>
        </p:nvSpPr>
        <p:spPr>
          <a:xfrm>
            <a:off x="2510086" y="2058615"/>
            <a:ext cx="1871662" cy="722313"/>
          </a:xfrm>
          <a:prstGeom prst="flowChartPreparation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4548436" y="1988765"/>
            <a:ext cx="2786062" cy="792163"/>
          </a:xfrm>
          <a:prstGeom prst="flowChartConnec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кредиты от других бюджетов бюджетной системы</a:t>
            </a:r>
          </a:p>
        </p:txBody>
      </p:sp>
      <p:sp>
        <p:nvSpPr>
          <p:cNvPr id="10" name="Блок-схема: узел 9"/>
          <p:cNvSpPr/>
          <p:nvPr/>
        </p:nvSpPr>
        <p:spPr>
          <a:xfrm>
            <a:off x="4553198" y="3213919"/>
            <a:ext cx="2781300" cy="719137"/>
          </a:xfrm>
          <a:prstGeom prst="flowChartConnector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 кредитных организаций</a:t>
            </a:r>
          </a:p>
        </p:txBody>
      </p:sp>
      <p:sp>
        <p:nvSpPr>
          <p:cNvPr id="11" name="Выноска со стрелкой вверх 10"/>
          <p:cNvSpPr/>
          <p:nvPr/>
        </p:nvSpPr>
        <p:spPr>
          <a:xfrm>
            <a:off x="549523" y="3933056"/>
            <a:ext cx="1444625" cy="585788"/>
          </a:xfrm>
          <a:prstGeom prst="upArrowCallout">
            <a:avLst>
              <a:gd name="adj1" fmla="val 0"/>
              <a:gd name="adj2" fmla="val 0"/>
              <a:gd name="adj3" fmla="val 25000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971 285,5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2725192" y="3968921"/>
            <a:ext cx="1441450" cy="566738"/>
          </a:xfrm>
          <a:prstGeom prst="upArrowCallout">
            <a:avLst>
              <a:gd name="adj1" fmla="val 25000"/>
              <a:gd name="adj2" fmla="val 0"/>
              <a:gd name="adj3" fmla="val 29626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2876798" y="1238027"/>
            <a:ext cx="1106488" cy="820588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01.01.2024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006848" y="5445224"/>
            <a:ext cx="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42"/>
          <p:cNvSpPr>
            <a:spLocks noChangeArrowheads="1"/>
          </p:cNvSpPr>
          <p:nvPr/>
        </p:nvSpPr>
        <p:spPr bwMode="auto">
          <a:xfrm rot="10800000" flipV="1">
            <a:off x="738436" y="5012114"/>
            <a:ext cx="1160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16 031,8</a:t>
            </a:r>
            <a:endParaRPr lang="ru-RU" altLang="ru-R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44"/>
          <p:cNvSpPr>
            <a:spLocks noChangeArrowheads="1"/>
          </p:cNvSpPr>
          <p:nvPr/>
        </p:nvSpPr>
        <p:spPr bwMode="auto">
          <a:xfrm rot="10800000" flipV="1">
            <a:off x="2987823" y="5016876"/>
            <a:ext cx="10801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1 442,8</a:t>
            </a:r>
            <a:endParaRPr lang="ru-RU" altLang="ru-RU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54"/>
          <p:cNvSpPr>
            <a:spLocks noChangeArrowheads="1"/>
          </p:cNvSpPr>
          <p:nvPr/>
        </p:nvSpPr>
        <p:spPr bwMode="auto">
          <a:xfrm>
            <a:off x="533648" y="4673699"/>
            <a:ext cx="1444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ru-RU" sz="1800" dirty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ru-RU" altLang="ru-RU" sz="1800" dirty="0" smtClean="0">
                <a:solidFill>
                  <a:srgbClr val="000000"/>
                </a:solidFill>
                <a:latin typeface="Calibri" pitchFamily="34" charset="0"/>
              </a:rPr>
              <a:t>     </a:t>
            </a:r>
            <a:r>
              <a:rPr lang="en-US" altLang="ru-RU" sz="1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alt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48,5%</a:t>
            </a:r>
            <a:endParaRPr lang="ru-RU" altLang="ru-RU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55"/>
          <p:cNvSpPr>
            <a:spLocks noChangeArrowheads="1"/>
          </p:cNvSpPr>
          <p:nvPr/>
        </p:nvSpPr>
        <p:spPr bwMode="auto">
          <a:xfrm>
            <a:off x="2797423" y="4692749"/>
            <a:ext cx="1368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2,7%</a:t>
            </a:r>
          </a:p>
        </p:txBody>
      </p:sp>
      <p:sp>
        <p:nvSpPr>
          <p:cNvPr id="19" name="Овальная выноска 18"/>
          <p:cNvSpPr/>
          <p:nvPr/>
        </p:nvSpPr>
        <p:spPr>
          <a:xfrm>
            <a:off x="4860031" y="3995340"/>
            <a:ext cx="1997325" cy="759692"/>
          </a:xfrm>
          <a:prstGeom prst="wedgeEllipseCallout">
            <a:avLst>
              <a:gd name="adj1" fmla="val -88536"/>
              <a:gd name="adj2" fmla="val 5986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ьная выноска 19"/>
          <p:cNvSpPr/>
          <p:nvPr/>
        </p:nvSpPr>
        <p:spPr>
          <a:xfrm>
            <a:off x="5064619" y="4836765"/>
            <a:ext cx="1885081" cy="814758"/>
          </a:xfrm>
          <a:prstGeom prst="wedgeEllipseCallout">
            <a:avLst>
              <a:gd name="adj1" fmla="val -105707"/>
              <a:gd name="adj2" fmla="val -1984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муниципального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62"/>
          <p:cNvSpPr>
            <a:spLocks noChangeArrowheads="1"/>
          </p:cNvSpPr>
          <p:nvPr/>
        </p:nvSpPr>
        <p:spPr bwMode="auto">
          <a:xfrm>
            <a:off x="83176" y="5733256"/>
            <a:ext cx="90725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altLang="ru-RU" sz="12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соответствии с Бюджетным кодексом  Российской Федерации предельный объем муниципального долга не должен превышать утвержденный объем доходов местного бюджета без учета утвержденного объема безвозмездных поступлений и (или) поступлений налоговых доходов по дополнительным нормативам отчислений.  </a:t>
            </a:r>
            <a:r>
              <a:rPr lang="ru-RU" altLang="ru-RU" sz="12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Предельный </a:t>
            </a:r>
            <a:r>
              <a:rPr lang="ru-RU" altLang="ru-RU" sz="12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объем муниципального долга муниципального образования </a:t>
            </a:r>
            <a:endParaRPr lang="ru-RU" altLang="ru-RU" sz="1200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altLang="ru-RU" sz="12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12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Город Майкоп» в</a:t>
            </a:r>
            <a:r>
              <a:rPr lang="ru-RU" altLang="ru-RU" sz="12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2023 году соответствует нормам Бюджетного кодекса Российской Федерации.</a:t>
            </a:r>
            <a:endParaRPr lang="ru-RU" altLang="ru-RU" sz="120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6058197" y="908720"/>
            <a:ext cx="1008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ыс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sp>
        <p:nvSpPr>
          <p:cNvPr id="23" name="Овал 22"/>
          <p:cNvSpPr/>
          <p:nvPr/>
        </p:nvSpPr>
        <p:spPr>
          <a:xfrm>
            <a:off x="4553198" y="1196752"/>
            <a:ext cx="27813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24" name="Выноска со стрелкой вниз 23"/>
          <p:cNvSpPr/>
          <p:nvPr/>
        </p:nvSpPr>
        <p:spPr>
          <a:xfrm>
            <a:off x="790714" y="1219254"/>
            <a:ext cx="1123950" cy="820588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553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люс 24"/>
          <p:cNvSpPr/>
          <p:nvPr/>
        </p:nvSpPr>
        <p:spPr>
          <a:xfrm>
            <a:off x="1154361" y="2853060"/>
            <a:ext cx="292100" cy="215900"/>
          </a:xfrm>
          <a:prstGeom prst="mathPlus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26" name="Плюс 25"/>
          <p:cNvSpPr/>
          <p:nvPr/>
        </p:nvSpPr>
        <p:spPr>
          <a:xfrm>
            <a:off x="3284786" y="2852936"/>
            <a:ext cx="304800" cy="215900"/>
          </a:xfrm>
          <a:prstGeom prst="mathPlus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32" y="3278813"/>
            <a:ext cx="2282506" cy="231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9619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5405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 bwMode="auto">
          <a:xfrm>
            <a:off x="1763713" y="338138"/>
            <a:ext cx="6048375" cy="6477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ГЛОССАРИЙ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03238" y="1125538"/>
            <a:ext cx="8229600" cy="5327650"/>
          </a:xfrm>
        </p:spPr>
        <p:txBody>
          <a:bodyPr/>
          <a:lstStyle/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7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А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Администратор доходов бюджета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орган местного самоуправления, казенное учреждение, осуществляющий(ее): начисление, учет, контроль за правильностью исчисления, полнотой и своевременностью уплаты, взыскание, принятие решений о возврате (зачете) излишне уплаченных (взысканных) платежей, пеней и штрафов по ним, являющихся доходами бюджета муниципального образования.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7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Б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поступающие в бюджет денежные средства на безвозмездной и безвозвратной основе из вышестоящих бюджетов (межбюджетные трансферты в виде дотаций, субсидий, субвенций), а также перечисления от физических и юридических лиц.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 муниципального образования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(местный бюджет)— это форма образования и расходования денежных средств в расчете на финансовый год, предназначенных для обеспечения задач и функций, отнесенных к предметам ведения местного самоуправления, путём исполнения  расходных обязательств соответствующего муниципального образования.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Бюджетный процесс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7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Ведомственная структура расходов бюджета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распределение бюджетных средств по главным распорядителям бюджетных средств, по разделам, подразделам, целевым статьям и группам (группам, подгруппам) видов расходов бюджетной классификации РФ.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7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Г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Главный распорядитель средств местного бюджета (ГРБС) –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 местного самоуправления, а также наиболее значимое учреждение, указанное в ведомственной структуре расходов бюджета,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средств, если иное не установлено Бюджетным Кодексом Российской Федерации.</a:t>
            </a:r>
            <a:endParaRPr lang="ru-RU" altLang="ru-RU" sz="3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989013" y="1622425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1993"/>
            <a:ext cx="2232248" cy="15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82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822325" y="260648"/>
            <a:ext cx="7499350" cy="648816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Бюджетная политика в муниципальном образовании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«Город Майкоп» в 202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году была направлена на: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43508" y="1196752"/>
            <a:ext cx="8856984" cy="4941168"/>
          </a:xfrm>
        </p:spPr>
        <p:txBody>
          <a:bodyPr rtlCol="0">
            <a:noAutofit/>
          </a:bodyPr>
          <a:lstStyle/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1) проведение ответственной бюджетной политики, способствующей обеспечению сбалансированности и устойчивости бюджетной системы муниципального образования «Город Майкоп» и формированию условий для ускорения темпов экономического роста, укреплению финансовой стабильности в муниципальном образовании «Город Майкоп»;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2) сохранение социальной направленности бюджета муниципального образования «Город Майкоп»;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3) обеспечение достижения целей и решения задач, установленных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Указом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Президента Российской Федерации от 07.05.2018 № 204 «О национальных целях и стратегических задачах развития Российской Федерации на период до 2024 года», Указом Президента Российской Федерации от 21.07.2020 № 474 «О национальных целях развития Российской Федерации на период до 2030 года», Стратегией социально-экономического развития муниципального образования «Город Майкоп» до 2030 года, утвержденной Решением Совета народных депутатов муниципального образования «Город Майкоп» от 28.01.2021 № 153-рс «Об утверждении Стратегии социально-экономического развития муниципального образования «Город Майкоп» до 2030 года»;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4) достижение целевых показателей, предусмотренных муниципальными программами муниципального образования «Город Майкоп»;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5) принятие новых расходных обязательств исключительно в рамках установленных ограничений расходов в пределах сокращения действующих расходных обязательств;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6) недопущение просроченной кредиторской задолженности по заработной плате и социальным выплатам;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7) недопущение неконтролируемого роста муниципального долга и увеличения рисков неисполнения взятых муниципальным образованием «Город Майкоп» долговых обязательств;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8) оптимизацию структуры муниципального долга путем уменьшения доли общего объема долговых обязательств по рыночным заимствованиям, полученным от кредитных организаций, и минимизацию стоимости обслуживания долговых обязательств;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9) своевременное исполнение принятых обязательств по погашению и обслуживанию муниципального долга для поддержания на высоком уровне деловой репутации муниципального образования «Город Майкоп» как заемщика средств, при привлечении кредитных ресурсов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10) гибкое реагирование на изменяющиеся условия финансовых рынков и использование наиболее благоприятных источников и форм заимствований;</a:t>
            </a:r>
          </a:p>
          <a:p>
            <a:pPr marL="0" indent="0" algn="just"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Aft>
                <a:spcPts val="0"/>
              </a:spcAft>
              <a:buClrTx/>
              <a:buSzTx/>
              <a:buFont typeface="Wingdings" pitchFamily="2" charset="2"/>
              <a:buChar char="q"/>
              <a:defRPr/>
            </a:pPr>
            <a:endParaRPr lang="ru-RU" sz="85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7193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5405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4"/>
          <p:cNvSpPr>
            <a:spLocks noGrp="1"/>
          </p:cNvSpPr>
          <p:nvPr>
            <p:ph idx="1"/>
          </p:nvPr>
        </p:nvSpPr>
        <p:spPr>
          <a:xfrm>
            <a:off x="457200" y="598488"/>
            <a:ext cx="8229600" cy="5527675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endParaRPr lang="ru-RU" altLang="ru-RU" sz="18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Дефицит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превышение расходов бюджета над его доходами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Дотации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 межбюджетные трансферты, предоставляемые на безвозмездной и безвозвратной основе без установления направлений их использования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оходы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поступающие в бюджет денежные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2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-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взаимоотношения между публично-правовыми образованиями по вопросам осуществления бюджетного процесса.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средства, предоставляемые одним бюджетом бюджетной системы Российской Федерации другому бюджету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Налоговые доходы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доходы от предусмотренных законодательством Российской Федерации федеральных налогов и сборов, в том числе от налогов, предусмотренных специальными налоговыми режимами, законодательством Республики Адыгеи от региональных налогов и нормативными правовыми актами муниципального образования «Город Майкоп»  от местных налогов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Неналоговые доходы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платежи, которые включают в себя возмездные операции от прямого предоставления в пользование имущества и природных ресурсов, от различного вида услуг, а также  платежи в виде штрафов или иных санкций за нарушения законодательства</a:t>
            </a:r>
            <a:endParaRPr lang="ru-RU" altLang="ru-RU" sz="1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954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5405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363" y="908050"/>
            <a:ext cx="8229600" cy="5473700"/>
          </a:xfrm>
        </p:spPr>
        <p:txBody>
          <a:bodyPr/>
          <a:lstStyle/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2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превышение доходов бюджета над его расходами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8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асходы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выплачиваемые из бюджета денежные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2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6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целевые средства на выполнение тех задач и полномочий, которые региональная и федеральные власти передают муниципалитетам. Например, предоставление образования в рамках образовательного стандарта, предоставление отдельным категориям граждан льгот на оплату жилищно-коммунальных услуг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(местным бюджетам из бюджета субъекта Российской Федерации) - целевые средства на решение приоритетных задач территорий при условии обязательного участия средств местных бюджетов. Например, субсидии на строительство детских садов, капитальный ремонт дорог, летний отдых детей и многое другое.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Ф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6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муниципального образования «Город Майкоп»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структурное подразделение местной администрации, осуществляющее составление и организацию исполнения бюджета муниципального образования «Город Майкоп»</a:t>
            </a:r>
          </a:p>
        </p:txBody>
      </p:sp>
    </p:spTree>
    <p:extLst>
      <p:ext uri="{BB962C8B-B14F-4D97-AF65-F5344CB8AC3E}">
        <p14:creationId xmlns:p14="http://schemas.microsoft.com/office/powerpoint/2010/main" val="7936454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5405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:\Документы\Телефон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4597" y="2132856"/>
            <a:ext cx="1141412" cy="1343025"/>
          </a:xfrm>
          <a:noFill/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227326" y="2435275"/>
            <a:ext cx="6192837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 sz="1400" dirty="0" smtClean="0">
              <a:latin typeface="Arial" pitchFamily="34" charset="0"/>
              <a:cs typeface="Arial" pitchFamily="34" charset="0"/>
            </a:endParaRPr>
          </a:p>
          <a:p>
            <a:pPr algn="l" eaLnBrk="1" hangingPunct="1"/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Республика Адыгея, город Майкоп, ул. </a:t>
            </a:r>
            <a:r>
              <a:rPr lang="ru-RU" alt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Краснооктябрьская</a:t>
            </a: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, 21, 385000</a:t>
            </a:r>
          </a:p>
          <a:p>
            <a:pPr algn="l" eaLnBrk="1" hangingPunct="1"/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/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   телефон (факс) 8(8772) 52-26-00</a:t>
            </a:r>
          </a:p>
        </p:txBody>
      </p:sp>
      <p:pic>
        <p:nvPicPr>
          <p:cNvPr id="5" name="Picture 3" descr="E:\Документы\Электронная почта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841" y1="69231" x2="72924" y2="39161"/>
                        <a14:foregroundMark x1="42599" y1="89510" x2="90614" y2="58392"/>
                        <a14:foregroundMark x1="22744" y1="64685" x2="41516" y2="92308"/>
                        <a14:foregroundMark x1="15162" y1="66783" x2="12274" y2="78671"/>
                        <a14:foregroundMark x1="19856" y1="28322" x2="13357" y2="46503"/>
                        <a14:foregroundMark x1="15162" y1="47552" x2="15162" y2="47552"/>
                        <a14:foregroundMark x1="72924" y1="19231" x2="88087" y2="19231"/>
                        <a14:foregroundMark x1="81227" y1="69231" x2="90614" y2="60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63" y="3573016"/>
            <a:ext cx="11525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E:\Документы\Приемна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99" y="4941168"/>
            <a:ext cx="12954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56173" y="3922107"/>
            <a:ext cx="47418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en-US" alt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fdmra@yandex.ru</a:t>
            </a:r>
            <a:endParaRPr lang="ru-RU" alt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339752" y="5153893"/>
            <a:ext cx="59046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График работы: 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понедельник </a:t>
            </a:r>
            <a:r>
              <a:rPr lang="ru-RU" altLang="ru-RU" sz="1200" b="1" dirty="0" smtClean="0">
                <a:latin typeface="Times New Roman"/>
                <a:cs typeface="Times New Roman"/>
              </a:rPr>
              <a:t>–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четверг  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– с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9-00 до 18-00</a:t>
            </a:r>
          </a:p>
          <a:p>
            <a:pPr algn="l" eaLnBrk="1" hangingPunct="1"/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                                  пятница 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– с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9-00 до 17-00, перерыв – с 13-00 до 13-48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16632"/>
            <a:ext cx="8424936" cy="19082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Финансовое управление </a:t>
            </a:r>
            <a:r>
              <a:rPr kumimoji="0" lang="ru-RU" sz="28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kumimoji="0" lang="ru-RU" sz="2800" b="1" i="0" u="none" strike="noStrike" kern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«Город Майкоп»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0" cap="none" spc="0" normalizeH="0" baseline="0" noProof="0" dirty="0">
              <a:ln w="12700">
                <a:solidFill>
                  <a:srgbClr val="E66C7D">
                    <a:lumMod val="50000"/>
                  </a:srgbClr>
                </a:solidFill>
                <a:prstDash val="solid"/>
              </a:ln>
              <a:solidFill>
                <a:srgbClr val="E66C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Arial" pitchFamily="34" charset="0"/>
                <a:cs typeface="Arial" pitchFamily="34" charset="0"/>
              </a:rPr>
              <a:t>http://maikop.ru/ekonomika-i-finansy/finansovoe-upravlenie/</a:t>
            </a:r>
            <a:endParaRPr kumimoji="0" lang="ru-RU" sz="1600" b="1" i="0" u="none" strike="noStrike" kern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202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43508" y="404664"/>
            <a:ext cx="8856984" cy="6021288"/>
          </a:xfrm>
        </p:spPr>
        <p:txBody>
          <a:bodyPr rtlCol="0">
            <a:noAutofit/>
          </a:bodyPr>
          <a:lstStyle/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11) мониторинг текущей ситуации по исполнению бюджета муниципального образования «Город Майкоп» с целью определения возможности досрочного погашения долговых обязательств;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12) недопущение снижения показателей оплаты труда работников бюджетной сферы, установленных в соответствии с Указами Президента Российской Федерации от 07.05.2012 № 597 «О мероприятиях по реализации государственной социальной политики», от 01.06.2012 № 761 «О Национальной стратегии действий в интересах детей на 2012 - 2017 годы»;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13) ежегодную индексацию заработной платы работников бюджетной сферы, не указанных в </a:t>
            </a: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подпункте 12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основных направлений бюджетной политики муниципального образования «Город Майкоп»;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14) дальнейшее проведение работы по оптимизации расходов на содержание бюджетной сети;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15) обеспечение открытости и прозрачности бюджетного процесса, доступности информации о муниципальных финансах муниципального образования «Город Майкоп»;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16) продолжение внедрения принципов инициативного бюджетирования, предполагающих участие граждан в определении и выборе предметов расходования бюджетных средств;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17) осуществление в рамках утвержденных муниципальных программ планирования бюджетных инвестиций в объекты муниципальной собственности муниципального образования «Город Майкоп»;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18) принятие мер по увеличению объемов инвестиционных вложений и повышению инвестиционной привлекательности муниципального образования «Город Майкоп»;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19) повышение эффективности осуществления муниципальных капитальных вложений в объекты капитального строительства муниципальной собственности;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20) обеспечение контроля в сфере закупок товаров, работ, услуг для обеспечения муниципальных нужд;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21) проведение работы по организации и осуществлению внутреннего финансового аудита у главных администраторов (администраторов) бюджетных средств в соответствии с федеральными стандартами;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22) осуществление контроля главными распорядителями бюджетных средств за выполнением муниципального задания бюджетными и автономными учреждениями муниципального образования «Город Майкоп».</a:t>
            </a:r>
          </a:p>
          <a:p>
            <a:pPr marL="342900" indent="-342900" algn="just" fontAlgn="auto">
              <a:spcAft>
                <a:spcPts val="0"/>
              </a:spcAft>
              <a:buClrTx/>
              <a:buSzTx/>
              <a:buFont typeface="Wingdings" pitchFamily="2" charset="2"/>
              <a:buChar char="q"/>
              <a:defRPr/>
            </a:pPr>
            <a:endParaRPr lang="ru-RU" sz="1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11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001636"/>
              </p:ext>
            </p:extLst>
          </p:nvPr>
        </p:nvGraphicFramePr>
        <p:xfrm>
          <a:off x="611560" y="1700809"/>
          <a:ext cx="8136904" cy="44695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32248"/>
                <a:gridCol w="1737013"/>
                <a:gridCol w="1899837"/>
                <a:gridCol w="2267806"/>
              </a:tblGrid>
              <a:tr h="8640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512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Доходы, в т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ч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7 286 702,8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7 315 019,5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8474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</a:t>
                      </a:r>
                      <a:endParaRPr lang="ru-RU" sz="140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2 158 895,3</a:t>
                      </a: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2 219 442,8</a:t>
                      </a: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102,8</a:t>
                      </a:r>
                    </a:p>
                  </a:txBody>
                  <a:tcPr anchor="ctr"/>
                </a:tc>
              </a:tr>
              <a:tr h="7250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  <a:endParaRPr lang="ru-RU" sz="1400" i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5 127 807,5</a:t>
                      </a: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5 095 576,7</a:t>
                      </a: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565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7 369 760,6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7 255 636,1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50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(-)/ профицит (+)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-83 057,8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59 383,4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740352" y="1355924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6"/>
            <a:ext cx="2203372" cy="168988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835696" y="276424"/>
            <a:ext cx="6962775" cy="1079500"/>
          </a:xfrm>
          <a:prstGeom prst="rect">
            <a:avLst/>
          </a:prstGeom>
          <a:ln>
            <a:noFill/>
          </a:ln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основных параметров бюджета муниципального образования «Город Майкоп»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103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288" r="29777" b="14477"/>
          <a:stretch/>
        </p:blipFill>
        <p:spPr bwMode="auto">
          <a:xfrm>
            <a:off x="0" y="7590"/>
            <a:ext cx="9144000" cy="685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007784"/>
              </p:ext>
            </p:extLst>
          </p:nvPr>
        </p:nvGraphicFramePr>
        <p:xfrm>
          <a:off x="107504" y="31883"/>
          <a:ext cx="8928992" cy="7390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928992"/>
              </a:tblGrid>
              <a:tr h="5556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indent="0" algn="ctr" defTabSz="914400" rtl="0" eaLnBrk="1" fontAlgn="auto" latinLnBrk="0" hangingPunct="1"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SzPct val="128000"/>
                        <a:buFont typeface="Georgia" pitchFamily="18" charset="0"/>
                        <a:buNone/>
                        <a:defRPr/>
                      </a:pPr>
                      <a:r>
                        <a:rPr kumimoji="0" lang="ru-RU" sz="2400" b="1" kern="120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бюджета муниципального образования «Город Майкоп» </a:t>
                      </a:r>
                    </a:p>
                    <a:p>
                      <a:pPr marL="0" indent="0" algn="ctr" defTabSz="914400" rtl="0" eaLnBrk="1" fontAlgn="auto" latinLnBrk="0" hangingPunct="1"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SzPct val="128000"/>
                        <a:buFont typeface="Georgia" pitchFamily="18" charset="0"/>
                        <a:buNone/>
                        <a:defRPr/>
                      </a:pPr>
                      <a:r>
                        <a:rPr kumimoji="0" lang="ru-RU" sz="2400" b="1" kern="120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2023 год</a:t>
                      </a:r>
                      <a:endParaRPr kumimoji="0" lang="ru-RU" sz="2400" b="1" kern="120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7622" marR="7622" marT="7561" marB="0" anchor="b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860021"/>
              </p:ext>
            </p:extLst>
          </p:nvPr>
        </p:nvGraphicFramePr>
        <p:xfrm>
          <a:off x="143507" y="836712"/>
          <a:ext cx="8856986" cy="5910648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5940661"/>
                <a:gridCol w="1088692"/>
                <a:gridCol w="773229"/>
                <a:gridCol w="1054404"/>
              </a:tblGrid>
              <a:tr h="367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(уточненный)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ctr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i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доходы: </a:t>
                      </a:r>
                      <a:endParaRPr lang="ru-RU" sz="1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1 892 300,0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1 939 083,2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102,5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73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доходы физических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1 000 268,0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1 049 160,4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49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подакцизным товарам (продукции), производимым в РФ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44 525,0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44 086,9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49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алог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взимаемый в связи с применением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упрощенной системы 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497 539,0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494 105,8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01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Единый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вмененный доход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отдельных видов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-565,5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49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</a:t>
                      </a:r>
                      <a:r>
                        <a:rPr lang="en-US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19 267,0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271,2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49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связи с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применением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патентной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38 826,0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22 997,4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55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76467,0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108 388,5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94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организаций</a:t>
                      </a:r>
                      <a:endParaRPr lang="ru-RU" sz="1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107 438,0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110 147,0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08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                                                                                                                                                                                            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70 166,0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55 567,3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добычу общераспространенных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полезных ископаемых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10 162,0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6 976,9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27 642,0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25 944,2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Прочие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3,1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ctr" fontAlgn="b">
                        <a:buFont typeface="+mj-lt"/>
                        <a:buNone/>
                      </a:pPr>
                      <a:r>
                        <a:rPr lang="ru-RU" sz="1000" b="1" i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 доходы: 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266 595,3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280 359,6</a:t>
                      </a:r>
                      <a:endParaRPr lang="ru-RU" sz="1000" b="1" i="1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0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defTabSz="914400" rtl="0" eaLnBrk="1" fontAlgn="b" latinLnBrk="0" hangingPunct="1">
                        <a:buFont typeface="+mj-lt"/>
                        <a:buNone/>
                      </a:pPr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160 639,0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169 930,8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8 923,0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6 484,0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34 167,3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31 740,2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57 144,2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65 167,7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 ущерба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5 721,8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7 036,9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5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b="1" i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</a:t>
                      </a:r>
                      <a:r>
                        <a:rPr lang="ru-RU" sz="1000" b="1" i="1" u="none" strike="noStrike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поступления:</a:t>
                      </a:r>
                      <a:endParaRPr lang="ru-RU" sz="1000" b="1" i="1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5 127 807,5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5 095 576,7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 других бюджетов бюджетной системы РФ, в т. ч.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5 108 944,6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5 077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381,2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i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16 438,3</a:t>
                      </a:r>
                      <a:endParaRPr lang="ru-RU" sz="10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16 438,3</a:t>
                      </a:r>
                      <a:endParaRPr lang="ru-RU" sz="10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en-US" sz="1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i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3 387 571,9</a:t>
                      </a:r>
                      <a:endParaRPr lang="ru-RU" sz="10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3 357 203,4</a:t>
                      </a:r>
                      <a:endParaRPr lang="ru-RU" sz="10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99,1</a:t>
                      </a:r>
                      <a:endParaRPr lang="ru-RU" sz="10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i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1 643 163,2</a:t>
                      </a:r>
                      <a:endParaRPr lang="ru-RU" sz="10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1 641 968,3</a:t>
                      </a:r>
                      <a:endParaRPr lang="ru-RU" sz="10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  <a:endParaRPr lang="ru-RU" sz="10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01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i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61 771,2</a:t>
                      </a:r>
                      <a:endParaRPr lang="ru-RU" sz="10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61 771,2</a:t>
                      </a:r>
                      <a:endParaRPr lang="ru-RU" sz="10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06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Возврат остатков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субсидий,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субвенций и иных межбюджетных трансфертов,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имеющих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целевое назначение, прошлых лет из бюджетов городских округов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−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- 7 991,5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−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0684">
                <a:tc>
                  <a:txBody>
                    <a:bodyPr/>
                    <a:lstStyle/>
                    <a:p>
                      <a:pPr marL="7200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бюджетов городских округов от возврата организациями остатков субсидий прошлых лет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18 862,9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26 187,0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138,8</a:t>
                      </a: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88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72000" lvl="0" indent="0" algn="l" fontAlgn="b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ru-RU" sz="120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7 286 702,8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7 315 019,5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028384" y="548680"/>
            <a:ext cx="96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21571082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4869</TotalTime>
  <Words>8262</Words>
  <Application>Microsoft Office PowerPoint</Application>
  <PresentationFormat>Экран (4:3)</PresentationFormat>
  <Paragraphs>1801</Paragraphs>
  <Slides>62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73" baseType="lpstr">
      <vt:lpstr>宋体</vt:lpstr>
      <vt:lpstr>Aharoni</vt:lpstr>
      <vt:lpstr>Arial</vt:lpstr>
      <vt:lpstr>Arial Black</vt:lpstr>
      <vt:lpstr>Calibri</vt:lpstr>
      <vt:lpstr>Georgia</vt:lpstr>
      <vt:lpstr>Tahoma</vt:lpstr>
      <vt:lpstr>Times New Roman</vt:lpstr>
      <vt:lpstr>Times New Roman CYR</vt:lpstr>
      <vt:lpstr>Wingdings</vt:lpstr>
      <vt:lpstr>Тема Office</vt:lpstr>
      <vt:lpstr>Презентация PowerPoint</vt:lpstr>
      <vt:lpstr>Презентация PowerPoint</vt:lpstr>
      <vt:lpstr>Основные показатели социально-экономического развития муниципального образования «Город Майкоп» за 2023 год</vt:lpstr>
      <vt:lpstr>Презентация PowerPoint</vt:lpstr>
      <vt:lpstr>Налоговая политика в муниципальном образовании «Город Майкоп» в 2023 году была направлена на:</vt:lpstr>
      <vt:lpstr>Бюджетная политика в муниципальном образовании  «Город Майкоп» в 2023 году была направлена на: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поступления  налоговых и неналоговых доходов в бюджет муниципального образования «Город Майкоп» в 2021-2023 гг.  </vt:lpstr>
      <vt:lpstr>     Объем поступлений в бюджет муниципального образования                                             «Город Майкоп» по основным доходным источникам</vt:lpstr>
      <vt:lpstr>Презентация PowerPoint</vt:lpstr>
      <vt:lpstr>Структура администрирования налоговых и неналоговых доходов за 2023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 поддержки</vt:lpstr>
      <vt:lpstr>Презентация PowerPoint</vt:lpstr>
      <vt:lpstr>Презентация PowerPoint</vt:lpstr>
      <vt:lpstr>ГЛОССАРИЙ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СагдаковаАД</cp:lastModifiedBy>
  <cp:revision>379</cp:revision>
  <cp:lastPrinted>2024-05-03T10:26:09Z</cp:lastPrinted>
  <dcterms:created xsi:type="dcterms:W3CDTF">2023-04-24T18:12:21Z</dcterms:created>
  <dcterms:modified xsi:type="dcterms:W3CDTF">2024-05-03T13:47:12Z</dcterms:modified>
</cp:coreProperties>
</file>